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299" r:id="rId3"/>
    <p:sldId id="316" r:id="rId4"/>
    <p:sldId id="312" r:id="rId5"/>
    <p:sldId id="307" r:id="rId6"/>
    <p:sldId id="308" r:id="rId7"/>
    <p:sldId id="309" r:id="rId8"/>
    <p:sldId id="306" r:id="rId9"/>
    <p:sldId id="301" r:id="rId10"/>
    <p:sldId id="303" r:id="rId11"/>
    <p:sldId id="257" r:id="rId12"/>
    <p:sldId id="262" r:id="rId13"/>
    <p:sldId id="263" r:id="rId14"/>
    <p:sldId id="264" r:id="rId15"/>
    <p:sldId id="265" r:id="rId16"/>
    <p:sldId id="266" r:id="rId17"/>
    <p:sldId id="296" r:id="rId18"/>
    <p:sldId id="313" r:id="rId19"/>
    <p:sldId id="314" r:id="rId20"/>
    <p:sldId id="297" r:id="rId21"/>
    <p:sldId id="267" r:id="rId22"/>
    <p:sldId id="268" r:id="rId23"/>
    <p:sldId id="269" r:id="rId24"/>
    <p:sldId id="270" r:id="rId25"/>
    <p:sldId id="271" r:id="rId26"/>
    <p:sldId id="272" r:id="rId27"/>
    <p:sldId id="273" r:id="rId28"/>
    <p:sldId id="274" r:id="rId29"/>
    <p:sldId id="295" r:id="rId30"/>
    <p:sldId id="298" r:id="rId31"/>
    <p:sldId id="277" r:id="rId32"/>
    <p:sldId id="275" r:id="rId33"/>
    <p:sldId id="276" r:id="rId34"/>
    <p:sldId id="278" r:id="rId35"/>
    <p:sldId id="279" r:id="rId36"/>
    <p:sldId id="280" r:id="rId37"/>
    <p:sldId id="28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30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F3868-87FC-43E9-9BA1-F973D93A22DB}" type="datetimeFigureOut">
              <a:rPr lang="en-US" smtClean="0"/>
              <a:t>9/21/2018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DF395-58BA-435E-8BAC-D2524A3FCDD5}" type="slidenum">
              <a:rPr lang="en-US" smtClean="0"/>
              <a:t>‹#›</a:t>
            </a:fld>
            <a:endParaRPr lang="en-US"/>
          </a:p>
        </p:txBody>
      </p:sp>
    </p:spTree>
    <p:extLst>
      <p:ext uri="{BB962C8B-B14F-4D97-AF65-F5344CB8AC3E}">
        <p14:creationId xmlns:p14="http://schemas.microsoft.com/office/powerpoint/2010/main" val="381097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428E22-9FF7-4120-AD90-16E0EA0D9789}" type="datetime1">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222037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D15CC5-AC0E-4E3E-B2A7-0B082017DDD7}" type="datetime1">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261782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3C33E7F-51DC-49A1-94B3-766FA78C38F2}" type="datetime1">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199842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49228F-B1D2-4CBF-B62D-2D7D9FCC8268}" type="datetime1">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131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CB6181-EF17-4573-96C5-D364C841C02B}" type="datetime1">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137868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13516E-BFA9-45C3-BF9A-775AF8EAD839}" type="datetime1">
              <a:rPr lang="en-US" smtClean="0"/>
              <a:t>9/21/2018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1256951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88A343-2D73-4637-83FE-3690B831EAFA}" type="datetime1">
              <a:rPr lang="en-US" smtClean="0"/>
              <a:t>9/21/2018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211682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854EFF-E719-4D16-946D-77D95AF7083A}" type="datetime1">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1929511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94F67-104C-4800-B1A7-FF8BDDB02C8C}" type="datetime1">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245749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CD0A2DC-B040-4D81-88A0-E8EF8DDF4040}" type="datetime1">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194852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ADBBAD-976D-4B16-8407-5C54160E4B4E}" type="datetime1">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12962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DA59EB-5CAB-43C0-A1EC-1E6270B19FB1}" type="datetime1">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299027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3FBC59-287B-440A-85AD-56037F636D29}" type="datetime1">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355942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3A20CD7-540E-49E5-B27D-3ECE5BBF8097}" type="datetime1">
              <a:rPr lang="en-US" smtClean="0"/>
              <a:t>9/21/2018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366854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45DA8A-55D9-4D62-8731-180273B14959}" type="datetime1">
              <a:rPr lang="en-US" smtClean="0"/>
              <a:t>9/21/2018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112568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7853500-CA04-499B-885F-811AA53EE1E0}" type="datetime1">
              <a:rPr lang="en-US" smtClean="0"/>
              <a:t>9/21/2018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15446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98DDD2-5949-45C2-9734-081C4C1D496D}" type="datetime1">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8C849-3D74-4542-9D37-2F91871BAF7C}" type="slidenum">
              <a:rPr lang="en-US" smtClean="0"/>
              <a:t>‹#›</a:t>
            </a:fld>
            <a:endParaRPr lang="en-US"/>
          </a:p>
        </p:txBody>
      </p:sp>
    </p:spTree>
    <p:extLst>
      <p:ext uri="{BB962C8B-B14F-4D97-AF65-F5344CB8AC3E}">
        <p14:creationId xmlns:p14="http://schemas.microsoft.com/office/powerpoint/2010/main" val="389261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33BC042-4D1B-4EAC-B918-A840AC67EA5A}" type="datetime1">
              <a:rPr lang="en-US" smtClean="0"/>
              <a:t>9/21/2018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0E8C849-3D74-4542-9D37-2F91871BAF7C}" type="slidenum">
              <a:rPr lang="en-US" smtClean="0"/>
              <a:t>‹#›</a:t>
            </a:fld>
            <a:endParaRPr lang="en-US"/>
          </a:p>
        </p:txBody>
      </p:sp>
    </p:spTree>
    <p:extLst>
      <p:ext uri="{BB962C8B-B14F-4D97-AF65-F5344CB8AC3E}">
        <p14:creationId xmlns:p14="http://schemas.microsoft.com/office/powerpoint/2010/main" val="55481712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8B917-6E17-4086-8C2C-3614BE73D4D2}"/>
              </a:ext>
            </a:extLst>
          </p:cNvPr>
          <p:cNvSpPr>
            <a:spLocks noGrp="1"/>
          </p:cNvSpPr>
          <p:nvPr>
            <p:ph type="ctrTitle"/>
          </p:nvPr>
        </p:nvSpPr>
        <p:spPr>
          <a:xfrm>
            <a:off x="555585" y="1122363"/>
            <a:ext cx="11273741" cy="2387600"/>
          </a:xfrm>
        </p:spPr>
        <p:txBody>
          <a:bodyPr>
            <a:noAutofit/>
          </a:bodyPr>
          <a:lstStyle/>
          <a:p>
            <a:pPr algn="ctr"/>
            <a:r>
              <a:rPr lang="en-US" sz="4800" b="1" dirty="0" smtClean="0"/>
              <a:t>Novel Gene Regulating Amygdala-Mediated Fear Extinction</a:t>
            </a:r>
            <a:endParaRPr lang="en-US" sz="4800" dirty="0"/>
          </a:p>
        </p:txBody>
      </p:sp>
      <p:sp>
        <p:nvSpPr>
          <p:cNvPr id="4" name="Subtitle 3">
            <a:extLst>
              <a:ext uri="{FF2B5EF4-FFF2-40B4-BE49-F238E27FC236}">
                <a16:creationId xmlns:a16="http://schemas.microsoft.com/office/drawing/2014/main" xmlns="" id="{2544698A-0CCA-4481-B378-F4B8F4FB9A93}"/>
              </a:ext>
            </a:extLst>
          </p:cNvPr>
          <p:cNvSpPr>
            <a:spLocks noGrp="1"/>
          </p:cNvSpPr>
          <p:nvPr>
            <p:ph type="subTitle" idx="1"/>
          </p:nvPr>
        </p:nvSpPr>
        <p:spPr>
          <a:xfrm>
            <a:off x="2642957" y="4650799"/>
            <a:ext cx="8825658" cy="861420"/>
          </a:xfrm>
        </p:spPr>
        <p:txBody>
          <a:bodyPr>
            <a:normAutofit fontScale="25000" lnSpcReduction="20000"/>
          </a:bodyPr>
          <a:lstStyle/>
          <a:p>
            <a:endParaRPr lang="en-US" dirty="0"/>
          </a:p>
          <a:p>
            <a:pPr lvl="8" algn="just"/>
            <a:r>
              <a:rPr lang="en-US" sz="11200" b="1" dirty="0" smtClean="0"/>
              <a:t>Ben Onserio</a:t>
            </a:r>
          </a:p>
          <a:p>
            <a:pPr lvl="8" algn="just"/>
            <a:r>
              <a:rPr lang="en-US" sz="11200" b="1" dirty="0" smtClean="0"/>
              <a:t>Biol. 792</a:t>
            </a:r>
          </a:p>
          <a:p>
            <a:pPr lvl="8" algn="just"/>
            <a:endParaRPr lang="en-US" sz="7200" dirty="0"/>
          </a:p>
        </p:txBody>
      </p:sp>
      <p:sp>
        <p:nvSpPr>
          <p:cNvPr id="3" name="TextBox 2"/>
          <p:cNvSpPr txBox="1"/>
          <p:nvPr/>
        </p:nvSpPr>
        <p:spPr>
          <a:xfrm>
            <a:off x="6284818" y="5512219"/>
            <a:ext cx="4641799"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September 21</a:t>
            </a:r>
            <a:r>
              <a:rPr lang="en-US" sz="2800" b="1" baseline="30000" dirty="0" smtClean="0">
                <a:effectLst>
                  <a:outerShdw blurRad="38100" dist="38100" dir="2700000" algn="tl">
                    <a:srgbClr val="000000">
                      <a:alpha val="43137"/>
                    </a:srgbClr>
                  </a:outerShdw>
                </a:effectLst>
              </a:rPr>
              <a:t>st</a:t>
            </a:r>
            <a:r>
              <a:rPr lang="en-US" sz="2800" b="1" dirty="0" smtClean="0">
                <a:effectLst>
                  <a:outerShdw blurRad="38100" dist="38100" dir="2700000" algn="tl">
                    <a:srgbClr val="000000">
                      <a:alpha val="43137"/>
                    </a:srgbClr>
                  </a:outerShdw>
                </a:effectLst>
              </a:rPr>
              <a:t> , 2018</a:t>
            </a:r>
            <a:endParaRPr lang="en-US" sz="28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20E8C849-3D74-4542-9D37-2F91871BAF7C}" type="slidenum">
              <a:rPr lang="en-US" smtClean="0"/>
              <a:t>1</a:t>
            </a:fld>
            <a:endParaRPr lang="en-US" dirty="0"/>
          </a:p>
        </p:txBody>
      </p:sp>
    </p:spTree>
    <p:extLst>
      <p:ext uri="{BB962C8B-B14F-4D97-AF65-F5344CB8AC3E}">
        <p14:creationId xmlns:p14="http://schemas.microsoft.com/office/powerpoint/2010/main" val="314817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8EE66-5493-442D-B6AB-02984FC093A1}"/>
              </a:ext>
            </a:extLst>
          </p:cNvPr>
          <p:cNvSpPr>
            <a:spLocks noGrp="1"/>
          </p:cNvSpPr>
          <p:nvPr>
            <p:ph type="title"/>
          </p:nvPr>
        </p:nvSpPr>
        <p:spPr/>
        <p:txBody>
          <a:bodyPr/>
          <a:lstStyle/>
          <a:p>
            <a:pPr algn="ctr"/>
            <a:r>
              <a:rPr lang="en-US" sz="3600" dirty="0">
                <a:solidFill>
                  <a:srgbClr val="EBEBEB"/>
                </a:solidFill>
              </a:rPr>
              <a:t>Results &amp; Discussion </a:t>
            </a:r>
            <a:endParaRPr lang="en-US" sz="3600" dirty="0"/>
          </a:p>
        </p:txBody>
      </p:sp>
      <p:sp>
        <p:nvSpPr>
          <p:cNvPr id="8" name="Text Placeholder 7"/>
          <p:cNvSpPr>
            <a:spLocks noGrp="1"/>
          </p:cNvSpPr>
          <p:nvPr>
            <p:ph type="body" idx="1"/>
          </p:nvPr>
        </p:nvSpPr>
        <p:spPr>
          <a:xfrm>
            <a:off x="1158729" y="1636933"/>
            <a:ext cx="9490797" cy="576262"/>
          </a:xfrm>
        </p:spPr>
        <p:txBody>
          <a:bodyPr/>
          <a:lstStyle/>
          <a:p>
            <a:r>
              <a:rPr lang="en-US" sz="2800" dirty="0">
                <a:solidFill>
                  <a:schemeClr val="tx1"/>
                </a:solidFill>
              </a:rPr>
              <a:t>Effects of optogenetic manipulation of vmPFC inputs to the amygdala</a:t>
            </a:r>
          </a:p>
        </p:txBody>
      </p:sp>
      <p:sp>
        <p:nvSpPr>
          <p:cNvPr id="5" name="Slide Number Placeholder 4"/>
          <p:cNvSpPr>
            <a:spLocks noGrp="1"/>
          </p:cNvSpPr>
          <p:nvPr>
            <p:ph type="sldNum" sz="quarter" idx="12"/>
          </p:nvPr>
        </p:nvSpPr>
        <p:spPr/>
        <p:txBody>
          <a:bodyPr/>
          <a:lstStyle/>
          <a:p>
            <a:fld id="{20E8C849-3D74-4542-9D37-2F91871BAF7C}" type="slidenum">
              <a:rPr lang="en-US" smtClean="0"/>
              <a:t>10</a:t>
            </a:fld>
            <a:endParaRPr lang="en-US"/>
          </a:p>
        </p:txBody>
      </p:sp>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1359"/>
          <a:stretch/>
        </p:blipFill>
        <p:spPr bwMode="auto">
          <a:xfrm>
            <a:off x="2131331" y="2495969"/>
            <a:ext cx="8046720" cy="3182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634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31D53-15F5-4FD1-9C7F-F27C770D0579}"/>
              </a:ext>
            </a:extLst>
          </p:cNvPr>
          <p:cNvSpPr>
            <a:spLocks noGrp="1"/>
          </p:cNvSpPr>
          <p:nvPr>
            <p:ph type="title"/>
          </p:nvPr>
        </p:nvSpPr>
        <p:spPr>
          <a:xfrm>
            <a:off x="759591" y="6040"/>
            <a:ext cx="9404723" cy="1400530"/>
          </a:xfrm>
        </p:spPr>
        <p:txBody>
          <a:bodyPr/>
          <a:lstStyle/>
          <a:p>
            <a:pPr algn="ctr"/>
            <a:r>
              <a:rPr lang="en-US" sz="3600" dirty="0">
                <a:solidFill>
                  <a:srgbClr val="EBEBEB"/>
                </a:solidFill>
              </a:rPr>
              <a:t>Results &amp; Discussion </a:t>
            </a:r>
            <a:endParaRPr lang="en-US" sz="3600" baseline="-25000" dirty="0"/>
          </a:p>
        </p:txBody>
      </p:sp>
      <p:sp>
        <p:nvSpPr>
          <p:cNvPr id="3" name="Content Placeholder 2">
            <a:extLst>
              <a:ext uri="{FF2B5EF4-FFF2-40B4-BE49-F238E27FC236}">
                <a16:creationId xmlns:a16="http://schemas.microsoft.com/office/drawing/2014/main" xmlns="" id="{1C755C98-A950-417C-8E06-8A678CCD24CF}"/>
              </a:ext>
            </a:extLst>
          </p:cNvPr>
          <p:cNvSpPr>
            <a:spLocks noGrp="1"/>
          </p:cNvSpPr>
          <p:nvPr>
            <p:ph idx="1"/>
          </p:nvPr>
        </p:nvSpPr>
        <p:spPr>
          <a:xfrm>
            <a:off x="1049122" y="884861"/>
            <a:ext cx="8825659" cy="4364459"/>
          </a:xfrm>
        </p:spPr>
        <p:txBody>
          <a:bodyPr/>
          <a:lstStyle/>
          <a:p>
            <a:pPr marL="0" indent="0">
              <a:buNone/>
            </a:pPr>
            <a:r>
              <a:rPr lang="en-US" sz="2800" dirty="0" smtClean="0"/>
              <a:t>vmPFC-amygdala circuit stimulation facilitates extinction formation</a:t>
            </a:r>
          </a:p>
          <a:p>
            <a:pPr marL="0" indent="0">
              <a:buNone/>
            </a:pPr>
            <a:endParaRPr lang="en-US" sz="2800" dirty="0"/>
          </a:p>
        </p:txBody>
      </p:sp>
      <p:sp>
        <p:nvSpPr>
          <p:cNvPr id="7" name="Slide Number Placeholder 6"/>
          <p:cNvSpPr>
            <a:spLocks noGrp="1"/>
          </p:cNvSpPr>
          <p:nvPr>
            <p:ph type="sldNum" sz="quarter" idx="12"/>
          </p:nvPr>
        </p:nvSpPr>
        <p:spPr/>
        <p:txBody>
          <a:bodyPr/>
          <a:lstStyle/>
          <a:p>
            <a:fld id="{20E8C849-3D74-4542-9D37-2F91871BAF7C}" type="slidenum">
              <a:rPr lang="en-US" smtClean="0"/>
              <a:t>11</a:t>
            </a:fld>
            <a:endParaRPr lang="en-US"/>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6892"/>
          <a:stretch/>
        </p:blipFill>
        <p:spPr bwMode="auto">
          <a:xfrm>
            <a:off x="1796040" y="2097583"/>
            <a:ext cx="7498080" cy="24607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1588655" y="4765964"/>
            <a:ext cx="9097818" cy="1815882"/>
          </a:xfrm>
          <a:prstGeom prst="rect">
            <a:avLst/>
          </a:prstGeom>
          <a:noFill/>
        </p:spPr>
        <p:txBody>
          <a:bodyPr wrap="square" rtlCol="0">
            <a:spAutoFit/>
          </a:bodyPr>
          <a:lstStyle/>
          <a:p>
            <a:r>
              <a:rPr lang="en-US" dirty="0" smtClean="0"/>
              <a:t>- </a:t>
            </a:r>
            <a:r>
              <a:rPr lang="en-US" sz="2800" dirty="0" smtClean="0"/>
              <a:t>Tone-evoked fear was extinguished via 50 unreinforced tone presentations</a:t>
            </a:r>
          </a:p>
          <a:p>
            <a:r>
              <a:rPr lang="en-US" sz="2800" dirty="0" smtClean="0"/>
              <a:t>- Freezing did not differ between the ChR2 and YFP groups during either extinction training </a:t>
            </a:r>
            <a:endParaRPr lang="en-US" sz="2800" dirty="0"/>
          </a:p>
        </p:txBody>
      </p:sp>
    </p:spTree>
    <p:extLst>
      <p:ext uri="{BB962C8B-B14F-4D97-AF65-F5344CB8AC3E}">
        <p14:creationId xmlns:p14="http://schemas.microsoft.com/office/powerpoint/2010/main" val="183685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2592" y="295729"/>
            <a:ext cx="5947013" cy="646331"/>
          </a:xfrm>
          <a:prstGeom prst="rect">
            <a:avLst/>
          </a:prstGeom>
          <a:noFill/>
        </p:spPr>
        <p:txBody>
          <a:bodyPr wrap="square" rtlCol="0">
            <a:spAutoFit/>
          </a:bodyPr>
          <a:lstStyle/>
          <a:p>
            <a:pPr algn="ctr"/>
            <a:r>
              <a:rPr lang="en-US" sz="3600" dirty="0">
                <a:solidFill>
                  <a:srgbClr val="EBEBEB"/>
                </a:solidFill>
              </a:rPr>
              <a:t>Results &amp; Discussion </a:t>
            </a:r>
            <a:endParaRPr lang="en-US" dirty="0"/>
          </a:p>
        </p:txBody>
      </p:sp>
      <p:sp>
        <p:nvSpPr>
          <p:cNvPr id="4" name="TextBox 3"/>
          <p:cNvSpPr txBox="1"/>
          <p:nvPr/>
        </p:nvSpPr>
        <p:spPr>
          <a:xfrm>
            <a:off x="1122490" y="1173104"/>
            <a:ext cx="10132904" cy="1384995"/>
          </a:xfrm>
          <a:prstGeom prst="rect">
            <a:avLst/>
          </a:prstGeom>
          <a:noFill/>
        </p:spPr>
        <p:txBody>
          <a:bodyPr wrap="square" rtlCol="0">
            <a:spAutoFit/>
          </a:bodyPr>
          <a:lstStyle/>
          <a:p>
            <a:r>
              <a:rPr lang="en-US" sz="2800" dirty="0" smtClean="0"/>
              <a:t>ChR2-mediated excitation during extinction training facilitate long-term formation of an otherwise partially extinction memory </a:t>
            </a:r>
            <a:endParaRPr lang="en-US" sz="2800" dirty="0"/>
          </a:p>
        </p:txBody>
      </p:sp>
      <p:sp>
        <p:nvSpPr>
          <p:cNvPr id="7" name="TextBox 6"/>
          <p:cNvSpPr txBox="1"/>
          <p:nvPr/>
        </p:nvSpPr>
        <p:spPr>
          <a:xfrm>
            <a:off x="7770498" y="3190528"/>
            <a:ext cx="3926541" cy="3108543"/>
          </a:xfrm>
          <a:prstGeom prst="rect">
            <a:avLst/>
          </a:prstGeom>
          <a:noFill/>
        </p:spPr>
        <p:txBody>
          <a:bodyPr wrap="square" rtlCol="0">
            <a:spAutoFit/>
          </a:bodyPr>
          <a:lstStyle/>
          <a:p>
            <a:r>
              <a:rPr lang="en-US" dirty="0" smtClean="0"/>
              <a:t>- </a:t>
            </a:r>
            <a:r>
              <a:rPr lang="en-US" sz="2800" dirty="0" smtClean="0"/>
              <a:t>This suggests that the amygdala is at least one of the principle targets mediating extinction-facilitating effects of vmPFC activation</a:t>
            </a:r>
            <a:endParaRPr lang="en-US" dirty="0" smtClean="0"/>
          </a:p>
        </p:txBody>
      </p:sp>
      <p:sp>
        <p:nvSpPr>
          <p:cNvPr id="3" name="Slide Number Placeholder 2"/>
          <p:cNvSpPr>
            <a:spLocks noGrp="1"/>
          </p:cNvSpPr>
          <p:nvPr>
            <p:ph type="sldNum" sz="quarter" idx="12"/>
          </p:nvPr>
        </p:nvSpPr>
        <p:spPr/>
        <p:txBody>
          <a:bodyPr/>
          <a:lstStyle/>
          <a:p>
            <a:fld id="{20E8C849-3D74-4542-9D37-2F91871BAF7C}" type="slidenum">
              <a:rPr lang="en-US" smtClean="0"/>
              <a:t>12</a:t>
            </a:fld>
            <a:endParaRPr lang="en-US"/>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1695" b="34403"/>
          <a:stretch/>
        </p:blipFill>
        <p:spPr bwMode="auto">
          <a:xfrm>
            <a:off x="1718184" y="3190528"/>
            <a:ext cx="5441950" cy="26560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5408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9371" y="191610"/>
            <a:ext cx="5244353" cy="646331"/>
          </a:xfrm>
          <a:prstGeom prst="rect">
            <a:avLst/>
          </a:prstGeom>
          <a:noFill/>
        </p:spPr>
        <p:txBody>
          <a:bodyPr wrap="square" rtlCol="0">
            <a:spAutoFit/>
          </a:bodyPr>
          <a:lstStyle/>
          <a:p>
            <a:pPr algn="ctr"/>
            <a:r>
              <a:rPr lang="en-US" sz="3600" dirty="0">
                <a:solidFill>
                  <a:srgbClr val="EBEBEB"/>
                </a:solidFill>
              </a:rPr>
              <a:t>Results &amp; Discussion </a:t>
            </a:r>
            <a:endParaRPr lang="en-US" sz="3600" dirty="0"/>
          </a:p>
        </p:txBody>
      </p:sp>
      <p:sp>
        <p:nvSpPr>
          <p:cNvPr id="3" name="Rectangle 2"/>
          <p:cNvSpPr/>
          <p:nvPr/>
        </p:nvSpPr>
        <p:spPr>
          <a:xfrm>
            <a:off x="360218" y="1239992"/>
            <a:ext cx="12244779" cy="954107"/>
          </a:xfrm>
          <a:prstGeom prst="rect">
            <a:avLst/>
          </a:prstGeom>
        </p:spPr>
        <p:txBody>
          <a:bodyPr wrap="square">
            <a:spAutoFit/>
          </a:bodyPr>
          <a:lstStyle/>
          <a:p>
            <a:r>
              <a:rPr lang="en-US" sz="2800" dirty="0" smtClean="0"/>
              <a:t>VmPFC-amygdala circuit silencing impairs extinction formation from BLA</a:t>
            </a:r>
            <a:endParaRPr lang="en-US" sz="2800" dirty="0"/>
          </a:p>
        </p:txBody>
      </p:sp>
      <p:sp>
        <p:nvSpPr>
          <p:cNvPr id="5" name="TextBox 4"/>
          <p:cNvSpPr txBox="1"/>
          <p:nvPr/>
        </p:nvSpPr>
        <p:spPr>
          <a:xfrm>
            <a:off x="7958486" y="1871721"/>
            <a:ext cx="3720353" cy="6124754"/>
          </a:xfrm>
          <a:prstGeom prst="rect">
            <a:avLst/>
          </a:prstGeom>
          <a:noFill/>
        </p:spPr>
        <p:txBody>
          <a:bodyPr wrap="square" rtlCol="0">
            <a:spAutoFit/>
          </a:bodyPr>
          <a:lstStyle/>
          <a:p>
            <a:pPr marL="285750" indent="-285750">
              <a:buFontTx/>
              <a:buChar char="-"/>
            </a:pPr>
            <a:r>
              <a:rPr lang="en-US" sz="2800" dirty="0" smtClean="0"/>
              <a:t>Freezing during extinction training did not differ between the ArchT and YFP groups</a:t>
            </a:r>
          </a:p>
          <a:p>
            <a:pPr marL="285750" indent="-285750">
              <a:buFontTx/>
              <a:buChar char="-"/>
            </a:pPr>
            <a:r>
              <a:rPr lang="en-US" sz="2800" dirty="0" smtClean="0"/>
              <a:t>Freezing in the ArchT group was higher than controls during a light-free retrieval test</a:t>
            </a:r>
          </a:p>
          <a:p>
            <a:r>
              <a:rPr lang="en-US" sz="2800" dirty="0"/>
              <a:t>	</a:t>
            </a:r>
            <a:r>
              <a:rPr lang="en-US" sz="2800" dirty="0" smtClean="0"/>
              <a:t>- a deficit in long-term 	extinction </a:t>
            </a:r>
          </a:p>
        </p:txBody>
      </p:sp>
      <p:sp>
        <p:nvSpPr>
          <p:cNvPr id="8" name="Slide Number Placeholder 7"/>
          <p:cNvSpPr>
            <a:spLocks noGrp="1"/>
          </p:cNvSpPr>
          <p:nvPr>
            <p:ph type="sldNum" sz="quarter" idx="12"/>
          </p:nvPr>
        </p:nvSpPr>
        <p:spPr/>
        <p:txBody>
          <a:bodyPr/>
          <a:lstStyle/>
          <a:p>
            <a:fld id="{20E8C849-3D74-4542-9D37-2F91871BAF7C}" type="slidenum">
              <a:rPr lang="en-US" smtClean="0"/>
              <a:t>13</a:t>
            </a:fld>
            <a:endParaRPr lang="en-US"/>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8305"/>
          <a:stretch/>
        </p:blipFill>
        <p:spPr bwMode="auto">
          <a:xfrm>
            <a:off x="713219" y="2437244"/>
            <a:ext cx="6949440" cy="3704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783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80A7D-A444-4548-902D-11F6ADE14541}"/>
              </a:ext>
            </a:extLst>
          </p:cNvPr>
          <p:cNvSpPr>
            <a:spLocks noGrp="1"/>
          </p:cNvSpPr>
          <p:nvPr>
            <p:ph type="title"/>
          </p:nvPr>
        </p:nvSpPr>
        <p:spPr>
          <a:xfrm>
            <a:off x="720002" y="74027"/>
            <a:ext cx="9404723" cy="1400530"/>
          </a:xfrm>
        </p:spPr>
        <p:txBody>
          <a:bodyPr/>
          <a:lstStyle/>
          <a:p>
            <a:pPr algn="ctr"/>
            <a:r>
              <a:rPr lang="en-US" sz="3600" dirty="0">
                <a:solidFill>
                  <a:srgbClr val="EBEBEB"/>
                </a:solidFill>
              </a:rPr>
              <a:t>Results &amp; Discussion </a:t>
            </a:r>
            <a:endParaRPr lang="en-US" sz="3600" dirty="0"/>
          </a:p>
        </p:txBody>
      </p:sp>
      <p:sp>
        <p:nvSpPr>
          <p:cNvPr id="6" name="TextBox 5"/>
          <p:cNvSpPr txBox="1"/>
          <p:nvPr/>
        </p:nvSpPr>
        <p:spPr>
          <a:xfrm>
            <a:off x="7571738" y="1474557"/>
            <a:ext cx="3980329" cy="5262979"/>
          </a:xfrm>
          <a:prstGeom prst="rect">
            <a:avLst/>
          </a:prstGeom>
          <a:noFill/>
        </p:spPr>
        <p:txBody>
          <a:bodyPr wrap="square" rtlCol="0">
            <a:spAutoFit/>
          </a:bodyPr>
          <a:lstStyle/>
          <a:p>
            <a:pPr marL="285750" indent="-285750">
              <a:buFontTx/>
              <a:buChar char="-"/>
            </a:pPr>
            <a:r>
              <a:rPr lang="en-US" sz="2800" dirty="0" smtClean="0"/>
              <a:t>Freezing to the amygdala was unaltered when green light was shone</a:t>
            </a:r>
            <a:r>
              <a:rPr lang="en-US" sz="2800" dirty="0"/>
              <a:t> </a:t>
            </a:r>
            <a:r>
              <a:rPr lang="en-US" sz="2800" dirty="0" smtClean="0"/>
              <a:t>during retrieval</a:t>
            </a:r>
          </a:p>
          <a:p>
            <a:pPr marL="285750" indent="-285750">
              <a:buFontTx/>
              <a:buChar char="-"/>
            </a:pPr>
            <a:r>
              <a:rPr lang="en-US" sz="2800" dirty="0" smtClean="0"/>
              <a:t>Shows that vmPFC neurons projecting to the amygdala are necessary for long-term extinction memory formation</a:t>
            </a:r>
          </a:p>
        </p:txBody>
      </p:sp>
      <p:sp>
        <p:nvSpPr>
          <p:cNvPr id="7" name="Slide Number Placeholder 6"/>
          <p:cNvSpPr>
            <a:spLocks noGrp="1"/>
          </p:cNvSpPr>
          <p:nvPr>
            <p:ph type="sldNum" sz="quarter" idx="12"/>
          </p:nvPr>
        </p:nvSpPr>
        <p:spPr/>
        <p:txBody>
          <a:bodyPr/>
          <a:lstStyle/>
          <a:p>
            <a:fld id="{20E8C849-3D74-4542-9D37-2F91871BAF7C}" type="slidenum">
              <a:rPr lang="en-US" smtClean="0"/>
              <a:t>14</a:t>
            </a:fld>
            <a:endParaRPr lang="en-US"/>
          </a:p>
        </p:txBody>
      </p:sp>
      <p:sp>
        <p:nvSpPr>
          <p:cNvPr id="9" name="Rectangle 8"/>
          <p:cNvSpPr/>
          <p:nvPr/>
        </p:nvSpPr>
        <p:spPr>
          <a:xfrm>
            <a:off x="939595" y="787217"/>
            <a:ext cx="11150804" cy="954107"/>
          </a:xfrm>
          <a:prstGeom prst="rect">
            <a:avLst/>
          </a:prstGeom>
        </p:spPr>
        <p:txBody>
          <a:bodyPr wrap="square">
            <a:spAutoFit/>
          </a:bodyPr>
          <a:lstStyle/>
          <a:p>
            <a:r>
              <a:rPr lang="en-US" sz="2800" dirty="0"/>
              <a:t>VmPFC-amygdala circuit silencing impairs extinction formation from BLA</a:t>
            </a: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0282" b="35816"/>
          <a:stretch/>
        </p:blipFill>
        <p:spPr bwMode="auto">
          <a:xfrm>
            <a:off x="1045727" y="2362874"/>
            <a:ext cx="6232527" cy="3372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345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CB03A0-1F4D-4827-A5C2-7D279015A341}"/>
              </a:ext>
            </a:extLst>
          </p:cNvPr>
          <p:cNvSpPr>
            <a:spLocks noGrp="1"/>
          </p:cNvSpPr>
          <p:nvPr>
            <p:ph type="title"/>
          </p:nvPr>
        </p:nvSpPr>
        <p:spPr>
          <a:xfrm>
            <a:off x="830838" y="123326"/>
            <a:ext cx="9404723" cy="1400530"/>
          </a:xfrm>
        </p:spPr>
        <p:txBody>
          <a:bodyPr/>
          <a:lstStyle/>
          <a:p>
            <a:pPr algn="ctr"/>
            <a:r>
              <a:rPr lang="en-US" sz="4000" dirty="0">
                <a:solidFill>
                  <a:srgbClr val="EBEBEB"/>
                </a:solidFill>
              </a:rPr>
              <a:t>Results &amp; Discussion </a:t>
            </a:r>
            <a:endParaRPr lang="en-US" dirty="0"/>
          </a:p>
        </p:txBody>
      </p:sp>
      <p:sp>
        <p:nvSpPr>
          <p:cNvPr id="3" name="Content Placeholder 2"/>
          <p:cNvSpPr>
            <a:spLocks noGrp="1"/>
          </p:cNvSpPr>
          <p:nvPr>
            <p:ph idx="1"/>
          </p:nvPr>
        </p:nvSpPr>
        <p:spPr>
          <a:xfrm>
            <a:off x="1052195" y="946150"/>
            <a:ext cx="11360161" cy="4195481"/>
          </a:xfrm>
        </p:spPr>
        <p:txBody>
          <a:bodyPr>
            <a:normAutofit/>
          </a:bodyPr>
          <a:lstStyle/>
          <a:p>
            <a:pPr marL="0" indent="0">
              <a:buNone/>
            </a:pPr>
            <a:r>
              <a:rPr lang="en-US" sz="2800" dirty="0"/>
              <a:t>VmPFC-amygdala circuit silencing impairs extinction formation from BLA</a:t>
            </a:r>
          </a:p>
          <a:p>
            <a:pPr marL="0" indent="0">
              <a:buNone/>
            </a:pPr>
            <a:endParaRPr lang="en-US" dirty="0"/>
          </a:p>
        </p:txBody>
      </p:sp>
      <p:cxnSp>
        <p:nvCxnSpPr>
          <p:cNvPr id="5" name="Straight Arrow Connector 4"/>
          <p:cNvCxnSpPr/>
          <p:nvPr/>
        </p:nvCxnSpPr>
        <p:spPr>
          <a:xfrm>
            <a:off x="3273425" y="8197850"/>
            <a:ext cx="704850" cy="9525"/>
          </a:xfrm>
          <a:prstGeom prst="straightConnector1">
            <a:avLst/>
          </a:prstGeom>
          <a:noFill/>
          <a:ln w="6350" cap="flat" cmpd="sng" algn="ctr">
            <a:solidFill>
              <a:sysClr val="windowText" lastClr="000000"/>
            </a:solidFill>
            <a:prstDash val="solid"/>
            <a:miter lim="800000"/>
            <a:tailEnd type="triangle"/>
          </a:ln>
          <a:effectLst/>
        </p:spPr>
      </p:cxnSp>
      <p:cxnSp>
        <p:nvCxnSpPr>
          <p:cNvPr id="6" name="Straight Arrow Connector 5"/>
          <p:cNvCxnSpPr/>
          <p:nvPr/>
        </p:nvCxnSpPr>
        <p:spPr>
          <a:xfrm flipV="1">
            <a:off x="3267075" y="8543925"/>
            <a:ext cx="657225" cy="9525"/>
          </a:xfrm>
          <a:prstGeom prst="straightConnector1">
            <a:avLst/>
          </a:prstGeom>
          <a:noFill/>
          <a:ln w="6350" cap="flat" cmpd="sng" algn="ctr">
            <a:solidFill>
              <a:sysClr val="windowText" lastClr="000000"/>
            </a:solidFill>
            <a:prstDash val="solid"/>
            <a:miter lim="800000"/>
            <a:tailEnd type="triangle"/>
          </a:ln>
          <a:effectLst/>
        </p:spPr>
      </p:cxnSp>
      <p:sp>
        <p:nvSpPr>
          <p:cNvPr id="4" name="Rectangle 3"/>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Slide Number Placeholder 8"/>
          <p:cNvSpPr>
            <a:spLocks noGrp="1"/>
          </p:cNvSpPr>
          <p:nvPr>
            <p:ph type="sldNum" sz="quarter" idx="12"/>
          </p:nvPr>
        </p:nvSpPr>
        <p:spPr/>
        <p:txBody>
          <a:bodyPr/>
          <a:lstStyle/>
          <a:p>
            <a:fld id="{20E8C849-3D74-4542-9D37-2F91871BAF7C}" type="slidenum">
              <a:rPr lang="en-US" smtClean="0"/>
              <a:t>15</a:t>
            </a:fld>
            <a:endParaRPr lang="en-US"/>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2771" b="1"/>
          <a:stretch/>
        </p:blipFill>
        <p:spPr bwMode="auto">
          <a:xfrm>
            <a:off x="1052195" y="2733964"/>
            <a:ext cx="5852160" cy="33897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p:cNvSpPr txBox="1"/>
          <p:nvPr/>
        </p:nvSpPr>
        <p:spPr>
          <a:xfrm>
            <a:off x="7509164" y="1939637"/>
            <a:ext cx="3972636" cy="3785652"/>
          </a:xfrm>
          <a:prstGeom prst="rect">
            <a:avLst/>
          </a:prstGeom>
          <a:noFill/>
        </p:spPr>
        <p:txBody>
          <a:bodyPr wrap="square" rtlCol="0">
            <a:spAutoFit/>
          </a:bodyPr>
          <a:lstStyle/>
          <a:p>
            <a:pPr marL="285750" indent="-285750">
              <a:buFontTx/>
              <a:buChar char="-"/>
            </a:pPr>
            <a:r>
              <a:rPr lang="en-US" sz="2400" dirty="0" smtClean="0"/>
              <a:t>There were fewer Zif268-positive neurons in LA and BLA of the ArchT group compared with YFP controls</a:t>
            </a:r>
          </a:p>
          <a:p>
            <a:pPr marL="285750" indent="-285750">
              <a:buFontTx/>
              <a:buChar char="-"/>
            </a:pPr>
            <a:r>
              <a:rPr lang="en-US" sz="2400" dirty="0" smtClean="0"/>
              <a:t>Silencing vmPFC inputs to the amygdala attenuates recruitment of the LA and BLA during extinction</a:t>
            </a:r>
            <a:endParaRPr lang="en-US" sz="2400" dirty="0"/>
          </a:p>
        </p:txBody>
      </p:sp>
    </p:spTree>
    <p:extLst>
      <p:ext uri="{BB962C8B-B14F-4D97-AF65-F5344CB8AC3E}">
        <p14:creationId xmlns:p14="http://schemas.microsoft.com/office/powerpoint/2010/main" val="192054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C08C9-C9D0-40A3-8C62-122432D70903}"/>
              </a:ext>
            </a:extLst>
          </p:cNvPr>
          <p:cNvSpPr>
            <a:spLocks noGrp="1"/>
          </p:cNvSpPr>
          <p:nvPr>
            <p:ph type="title"/>
          </p:nvPr>
        </p:nvSpPr>
        <p:spPr/>
        <p:txBody>
          <a:bodyPr/>
          <a:lstStyle/>
          <a:p>
            <a:pPr algn="ctr"/>
            <a:r>
              <a:rPr lang="en-US" sz="3600" dirty="0" smtClean="0"/>
              <a:t>Conclusion</a:t>
            </a:r>
            <a:endParaRPr lang="en-US" sz="4400" dirty="0"/>
          </a:p>
        </p:txBody>
      </p:sp>
      <p:sp>
        <p:nvSpPr>
          <p:cNvPr id="3" name="Content Placeholder 2"/>
          <p:cNvSpPr>
            <a:spLocks noGrp="1"/>
          </p:cNvSpPr>
          <p:nvPr>
            <p:ph idx="1"/>
          </p:nvPr>
        </p:nvSpPr>
        <p:spPr/>
        <p:txBody>
          <a:bodyPr/>
          <a:lstStyle/>
          <a:p>
            <a:pPr marL="0" indent="0">
              <a:buNone/>
            </a:pPr>
            <a:r>
              <a:rPr lang="en-US" sz="1800" dirty="0" smtClean="0"/>
              <a:t>- </a:t>
            </a:r>
            <a:r>
              <a:rPr lang="en-US" sz="2800" dirty="0" smtClean="0"/>
              <a:t>Optogenetically stimulating vmPFC inputs drives glutamatergic in the BLA </a:t>
            </a:r>
          </a:p>
          <a:p>
            <a:pPr marL="0" indent="0">
              <a:buNone/>
            </a:pPr>
            <a:r>
              <a:rPr lang="en-US" sz="2800" dirty="0" smtClean="0"/>
              <a:t>- It also facilitates extinction acquisition</a:t>
            </a:r>
          </a:p>
          <a:p>
            <a:pPr marL="0" indent="0">
              <a:buNone/>
            </a:pPr>
            <a:r>
              <a:rPr lang="en-US" sz="2800" dirty="0" smtClean="0"/>
              <a:t>- Silencing vmPFC-amygdala pathway impairs extinction acquisition</a:t>
            </a:r>
          </a:p>
          <a:p>
            <a:pPr lvl="2">
              <a:buClrTx/>
              <a:buFont typeface="Wingdings" panose="05000000000000000000" pitchFamily="2" charset="2"/>
              <a:buChar char="§"/>
            </a:pPr>
            <a:endParaRPr lang="en-US" sz="2800" dirty="0"/>
          </a:p>
        </p:txBody>
      </p:sp>
      <p:sp>
        <p:nvSpPr>
          <p:cNvPr id="4" name="Slide Number Placeholder 3"/>
          <p:cNvSpPr>
            <a:spLocks noGrp="1"/>
          </p:cNvSpPr>
          <p:nvPr>
            <p:ph type="sldNum" sz="quarter" idx="12"/>
          </p:nvPr>
        </p:nvSpPr>
        <p:spPr/>
        <p:txBody>
          <a:bodyPr/>
          <a:lstStyle/>
          <a:p>
            <a:fld id="{20E8C849-3D74-4542-9D37-2F91871BAF7C}" type="slidenum">
              <a:rPr lang="en-US" smtClean="0"/>
              <a:t>16</a:t>
            </a:fld>
            <a:endParaRPr lang="en-US"/>
          </a:p>
        </p:txBody>
      </p:sp>
    </p:spTree>
    <p:extLst>
      <p:ext uri="{BB962C8B-B14F-4D97-AF65-F5344CB8AC3E}">
        <p14:creationId xmlns:p14="http://schemas.microsoft.com/office/powerpoint/2010/main" val="362097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9F5DBA-2229-459D-8EC7-D7959E6E7196}"/>
              </a:ext>
            </a:extLst>
          </p:cNvPr>
          <p:cNvSpPr>
            <a:spLocks noGrp="1"/>
          </p:cNvSpPr>
          <p:nvPr>
            <p:ph idx="1"/>
          </p:nvPr>
        </p:nvSpPr>
        <p:spPr/>
        <p:txBody>
          <a:bodyPr/>
          <a:lstStyle/>
          <a:p>
            <a:pPr marL="0" indent="0">
              <a:buNone/>
            </a:pPr>
            <a:endParaRPr lang="en-US" dirty="0" smtClean="0">
              <a:latin typeface="+mj-lt"/>
            </a:endParaRPr>
          </a:p>
          <a:p>
            <a:pPr marL="0" indent="0">
              <a:buNone/>
            </a:pPr>
            <a:endParaRPr lang="en-US" dirty="0"/>
          </a:p>
          <a:p>
            <a:pPr marL="0" indent="0">
              <a:buNone/>
            </a:pPr>
            <a:r>
              <a:rPr lang="en-US" dirty="0" smtClean="0">
                <a:latin typeface="+mj-lt"/>
              </a:rPr>
              <a:t>                                </a:t>
            </a:r>
          </a:p>
          <a:p>
            <a:pPr marL="0" indent="0" algn="ctr">
              <a:buNone/>
            </a:pPr>
            <a:r>
              <a:rPr lang="en-US" sz="2800" dirty="0"/>
              <a:t> </a:t>
            </a:r>
            <a:r>
              <a:rPr lang="en-US" sz="2800" dirty="0" smtClean="0"/>
              <a:t>            </a:t>
            </a:r>
            <a:r>
              <a:rPr lang="en-US" sz="2800" dirty="0" err="1" smtClean="0"/>
              <a:t>Gogolla</a:t>
            </a:r>
            <a:r>
              <a:rPr lang="en-US" sz="2800" dirty="0" smtClean="0"/>
              <a:t> et.al 2009</a:t>
            </a:r>
          </a:p>
          <a:p>
            <a:pPr>
              <a:buFontTx/>
              <a:buChar char="-"/>
            </a:pPr>
            <a:endParaRPr lang="en-US" sz="2800" dirty="0">
              <a:solidFill>
                <a:srgbClr val="222222"/>
              </a:solidFill>
            </a:endParaRPr>
          </a:p>
          <a:p>
            <a:endParaRPr lang="en-US" dirty="0"/>
          </a:p>
        </p:txBody>
      </p:sp>
      <p:sp>
        <p:nvSpPr>
          <p:cNvPr id="7" name="Slide Number Placeholder 6"/>
          <p:cNvSpPr>
            <a:spLocks noGrp="1"/>
          </p:cNvSpPr>
          <p:nvPr>
            <p:ph type="sldNum" sz="quarter" idx="12"/>
          </p:nvPr>
        </p:nvSpPr>
        <p:spPr/>
        <p:txBody>
          <a:bodyPr/>
          <a:lstStyle/>
          <a:p>
            <a:fld id="{20E8C849-3D74-4542-9D37-2F91871BAF7C}" type="slidenum">
              <a:rPr lang="en-US" smtClean="0"/>
              <a:t>17</a:t>
            </a:fld>
            <a:endParaRPr lang="en-US"/>
          </a:p>
        </p:txBody>
      </p:sp>
    </p:spTree>
    <p:extLst>
      <p:ext uri="{BB962C8B-B14F-4D97-AF65-F5344CB8AC3E}">
        <p14:creationId xmlns:p14="http://schemas.microsoft.com/office/powerpoint/2010/main" val="2249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9F5DBA-2229-459D-8EC7-D7959E6E7196}"/>
              </a:ext>
            </a:extLst>
          </p:cNvPr>
          <p:cNvSpPr>
            <a:spLocks noGrp="1"/>
          </p:cNvSpPr>
          <p:nvPr>
            <p:ph idx="1"/>
          </p:nvPr>
        </p:nvSpPr>
        <p:spPr/>
        <p:txBody>
          <a:bodyPr/>
          <a:lstStyle/>
          <a:p>
            <a:pPr marL="0" indent="0">
              <a:buNone/>
            </a:pPr>
            <a:endParaRPr lang="en-US" dirty="0" smtClean="0">
              <a:latin typeface="+mj-lt"/>
            </a:endParaRPr>
          </a:p>
          <a:p>
            <a:pPr>
              <a:buFontTx/>
              <a:buChar char="-"/>
            </a:pPr>
            <a:endParaRPr lang="en-US" dirty="0">
              <a:solidFill>
                <a:srgbClr val="222222"/>
              </a:solidFill>
              <a:latin typeface="+mj-lt"/>
            </a:endParaRPr>
          </a:p>
          <a:p>
            <a:endParaRPr lang="en-US" dirty="0"/>
          </a:p>
        </p:txBody>
      </p:sp>
      <p:sp>
        <p:nvSpPr>
          <p:cNvPr id="7" name="Slide Number Placeholder 6"/>
          <p:cNvSpPr>
            <a:spLocks noGrp="1"/>
          </p:cNvSpPr>
          <p:nvPr>
            <p:ph type="sldNum" sz="quarter" idx="12"/>
          </p:nvPr>
        </p:nvSpPr>
        <p:spPr/>
        <p:txBody>
          <a:bodyPr/>
          <a:lstStyle/>
          <a:p>
            <a:fld id="{20E8C849-3D74-4542-9D37-2F91871BAF7C}" type="slidenum">
              <a:rPr lang="en-US" smtClean="0"/>
              <a:t>18</a:t>
            </a:fld>
            <a:endParaRPr lang="en-US"/>
          </a:p>
        </p:txBody>
      </p:sp>
      <p:sp>
        <p:nvSpPr>
          <p:cNvPr id="5" name="TextBox 4"/>
          <p:cNvSpPr txBox="1"/>
          <p:nvPr/>
        </p:nvSpPr>
        <p:spPr>
          <a:xfrm>
            <a:off x="581891" y="3113889"/>
            <a:ext cx="11425382" cy="1815882"/>
          </a:xfrm>
          <a:prstGeom prst="rect">
            <a:avLst/>
          </a:prstGeom>
          <a:noFill/>
        </p:spPr>
        <p:txBody>
          <a:bodyPr wrap="square" rtlCol="0">
            <a:spAutoFit/>
          </a:bodyPr>
          <a:lstStyle/>
          <a:p>
            <a:r>
              <a:rPr lang="en-US" dirty="0" smtClean="0"/>
              <a:t>1. </a:t>
            </a:r>
            <a:r>
              <a:rPr lang="en-US" sz="2800" dirty="0" smtClean="0"/>
              <a:t>In the amygdala, does postnatal maturation of perineuronal nets (PNNS) underlie the developmental switch in fear extinction regulation?</a:t>
            </a:r>
          </a:p>
          <a:p>
            <a:endParaRPr lang="en-US" sz="2800" dirty="0"/>
          </a:p>
        </p:txBody>
      </p:sp>
    </p:spTree>
    <p:extLst>
      <p:ext uri="{BB962C8B-B14F-4D97-AF65-F5344CB8AC3E}">
        <p14:creationId xmlns:p14="http://schemas.microsoft.com/office/powerpoint/2010/main" val="75681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B710E-C16D-4382-B9F0-5609F3D0B821}"/>
              </a:ext>
            </a:extLst>
          </p:cNvPr>
          <p:cNvSpPr>
            <a:spLocks noGrp="1"/>
          </p:cNvSpPr>
          <p:nvPr>
            <p:ph type="title"/>
          </p:nvPr>
        </p:nvSpPr>
        <p:spPr>
          <a:xfrm>
            <a:off x="1138497" y="190723"/>
            <a:ext cx="9404723" cy="1400530"/>
          </a:xfrm>
        </p:spPr>
        <p:txBody>
          <a:bodyPr/>
          <a:lstStyle/>
          <a:p>
            <a:pPr algn="ctr"/>
            <a:r>
              <a:rPr lang="en-US" sz="3600" dirty="0" smtClean="0"/>
              <a:t>Results &amp; Discussion </a:t>
            </a:r>
            <a:endParaRPr lang="en-US" sz="3600" dirty="0"/>
          </a:p>
        </p:txBody>
      </p:sp>
      <p:sp>
        <p:nvSpPr>
          <p:cNvPr id="3" name="Content Placeholder 2">
            <a:extLst>
              <a:ext uri="{FF2B5EF4-FFF2-40B4-BE49-F238E27FC236}">
                <a16:creationId xmlns:a16="http://schemas.microsoft.com/office/drawing/2014/main" xmlns="" id="{169F5DBA-2229-459D-8EC7-D7959E6E7196}"/>
              </a:ext>
            </a:extLst>
          </p:cNvPr>
          <p:cNvSpPr>
            <a:spLocks noGrp="1"/>
          </p:cNvSpPr>
          <p:nvPr>
            <p:ph idx="1"/>
          </p:nvPr>
        </p:nvSpPr>
        <p:spPr/>
        <p:txBody>
          <a:bodyPr/>
          <a:lstStyle/>
          <a:p>
            <a:pPr marL="0" indent="0">
              <a:buNone/>
            </a:pPr>
            <a:endParaRPr lang="en-US" dirty="0" smtClean="0">
              <a:latin typeface="+mj-lt"/>
            </a:endParaRPr>
          </a:p>
          <a:p>
            <a:pPr>
              <a:buFontTx/>
              <a:buChar char="-"/>
            </a:pPr>
            <a:endParaRPr lang="en-US" dirty="0">
              <a:solidFill>
                <a:srgbClr val="222222"/>
              </a:solidFill>
              <a:latin typeface="+mj-lt"/>
            </a:endParaRPr>
          </a:p>
          <a:p>
            <a:endParaRPr lang="en-US" dirty="0"/>
          </a:p>
        </p:txBody>
      </p:sp>
      <p:sp>
        <p:nvSpPr>
          <p:cNvPr id="7" name="Slide Number Placeholder 6"/>
          <p:cNvSpPr>
            <a:spLocks noGrp="1"/>
          </p:cNvSpPr>
          <p:nvPr>
            <p:ph type="sldNum" sz="quarter" idx="12"/>
          </p:nvPr>
        </p:nvSpPr>
        <p:spPr/>
        <p:txBody>
          <a:bodyPr/>
          <a:lstStyle/>
          <a:p>
            <a:fld id="{20E8C849-3D74-4542-9D37-2F91871BAF7C}" type="slidenum">
              <a:rPr lang="en-US" smtClean="0"/>
              <a:t>19</a:t>
            </a:fld>
            <a:endParaRPr lang="en-US"/>
          </a:p>
        </p:txBody>
      </p:sp>
      <p:pic>
        <p:nvPicPr>
          <p:cNvPr id="1026" name="Picture 2" descr="Fig. 1. Coincident developmental switch in PNN formation and in the susceptibility of fear memories to erasure. (A) Left panels: Overview of WFA staining in the BLA of P16 and P21 mice. Right panels: Higherpower images of PNNs in the BLA of the same age groups. Scale bar, 200 mm (left panels), 30 mm (top right panels), 10 mm (bottom right panels). (B) The number of WFA-positive PNNs in the BLA increases throughout postnatal development [one-way analysis of variance (ANOVA): F(3,19) = 23.4, P &lt; 0.001]. The largest increase is seen between P16 and P21 (Student-Newman-Keuls post-hoc tests). (C) Experimental protocol. Fear cond.: fear conditioning, Ext.: extinction. (D) One week after extinction training, comparison of freezing levels in mice conditioned at P16 (n = 5) or P23 (n = 4) revealed significant spontaneous recovery and context-dependent renewal in the P23, but not in the P16 group (percent of time spent freezing, extinction retrieval: P16: 14.6 T 4.9, P23: 45.8 T 3.2, P &lt; 0.01; renewal: P16: 29.6 T 9.4, P23: 84.8 T 8.1; P &lt; 0.01, two-tailed unpaired t test). In P23 mice, freezing levels during fear renewal were significantly greater than during extinction retrieval (P &lt; 0.05, two-tailed paired t test).(E) In the absence of extinction training, P16 animals (n = 7) showed stable fear memory 10 days after conditioning (percent of time spent freezing: P16 No Ext: 48.7 T 7.9, P16 Ext: 14.6 T 4.9; P &lt; 0.05, two-tailed unpaired t test). *P &lt; 0.05, **P &lt; 0.01, ***P &lt; 0.001; ns, not significant."/>
          <p:cNvPicPr>
            <a:picLocks noChangeAspect="1" noChangeArrowheads="1"/>
          </p:cNvPicPr>
          <p:nvPr/>
        </p:nvPicPr>
        <p:blipFill rotWithShape="1">
          <a:blip r:embed="rId2">
            <a:extLst>
              <a:ext uri="{28A0092B-C50C-407E-A947-70E740481C1C}">
                <a14:useLocalDpi xmlns:a14="http://schemas.microsoft.com/office/drawing/2010/main" val="0"/>
              </a:ext>
            </a:extLst>
          </a:blip>
          <a:srcRect b="2487"/>
          <a:stretch/>
        </p:blipFill>
        <p:spPr bwMode="auto">
          <a:xfrm>
            <a:off x="819048" y="1469816"/>
            <a:ext cx="6035040" cy="4413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38352" y="948925"/>
            <a:ext cx="4387273" cy="2554545"/>
          </a:xfrm>
          <a:prstGeom prst="rect">
            <a:avLst/>
          </a:prstGeom>
          <a:noFill/>
        </p:spPr>
        <p:txBody>
          <a:bodyPr wrap="square" rtlCol="0">
            <a:spAutoFit/>
          </a:bodyPr>
          <a:lstStyle/>
          <a:p>
            <a:pPr marL="285750" indent="-285750">
              <a:buFontTx/>
              <a:buChar char="-"/>
            </a:pPr>
            <a:r>
              <a:rPr lang="en-US" sz="2000" dirty="0" smtClean="0"/>
              <a:t>Number of detectable WFA-stained PNNs increased markedly until P28</a:t>
            </a:r>
          </a:p>
          <a:p>
            <a:pPr marL="285750" indent="-285750">
              <a:buFontTx/>
              <a:buChar char="-"/>
            </a:pPr>
            <a:r>
              <a:rPr lang="en-US" sz="2000" dirty="0" smtClean="0"/>
              <a:t>The largest increase was between P16 and P21</a:t>
            </a:r>
          </a:p>
          <a:p>
            <a:pPr marL="742950" lvl="1" indent="-285750">
              <a:buFontTx/>
              <a:buChar char="-"/>
            </a:pPr>
            <a:r>
              <a:rPr lang="en-US" sz="2000" dirty="0" smtClean="0"/>
              <a:t>Age around which the switch in the extinction phenotype occurs in rats</a:t>
            </a:r>
            <a:endParaRPr lang="en-US" sz="2000" dirty="0"/>
          </a:p>
        </p:txBody>
      </p:sp>
      <p:sp>
        <p:nvSpPr>
          <p:cNvPr id="5" name="TextBox 4"/>
          <p:cNvSpPr txBox="1"/>
          <p:nvPr/>
        </p:nvSpPr>
        <p:spPr>
          <a:xfrm>
            <a:off x="7173537" y="3388978"/>
            <a:ext cx="4738254" cy="3170099"/>
          </a:xfrm>
          <a:prstGeom prst="rect">
            <a:avLst/>
          </a:prstGeom>
          <a:noFill/>
        </p:spPr>
        <p:txBody>
          <a:bodyPr wrap="square" rtlCol="0">
            <a:spAutoFit/>
          </a:bodyPr>
          <a:lstStyle/>
          <a:p>
            <a:pPr marL="285750" indent="-285750">
              <a:buFontTx/>
              <a:buChar char="-"/>
            </a:pPr>
            <a:r>
              <a:rPr lang="en-US" sz="2000" dirty="0" smtClean="0"/>
              <a:t>Both groups exhibited equal levels of   freezing behavior </a:t>
            </a:r>
          </a:p>
          <a:p>
            <a:pPr marL="285750" indent="-285750">
              <a:buFontTx/>
              <a:buChar char="-"/>
            </a:pPr>
            <a:r>
              <a:rPr lang="en-US" sz="2000" dirty="0" smtClean="0"/>
              <a:t>Mice conditioned at P23 exhibited spontaneous recovery and renewal</a:t>
            </a:r>
          </a:p>
          <a:p>
            <a:pPr marL="285750" indent="-285750">
              <a:buFontTx/>
              <a:buChar char="-"/>
            </a:pPr>
            <a:r>
              <a:rPr lang="en-US" sz="2000" dirty="0" smtClean="0"/>
              <a:t>Mice conditioned at P16 did not show spontaneous recovery and renewal</a:t>
            </a:r>
          </a:p>
          <a:p>
            <a:r>
              <a:rPr lang="en-US" sz="2000" dirty="0"/>
              <a:t> </a:t>
            </a:r>
            <a:r>
              <a:rPr lang="en-US" sz="2000" dirty="0" smtClean="0"/>
              <a:t>           - It retained a stable fear memory for 10 days</a:t>
            </a:r>
            <a:endParaRPr lang="en-US" sz="2000" dirty="0"/>
          </a:p>
        </p:txBody>
      </p:sp>
    </p:spTree>
    <p:extLst>
      <p:ext uri="{BB962C8B-B14F-4D97-AF65-F5344CB8AC3E}">
        <p14:creationId xmlns:p14="http://schemas.microsoft.com/office/powerpoint/2010/main" val="21728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ABD1F-D1B4-4D71-A99B-E1117793258D}"/>
              </a:ext>
            </a:extLst>
          </p:cNvPr>
          <p:cNvSpPr>
            <a:spLocks noGrp="1"/>
          </p:cNvSpPr>
          <p:nvPr>
            <p:ph type="title"/>
          </p:nvPr>
        </p:nvSpPr>
        <p:spPr/>
        <p:txBody>
          <a:bodyPr/>
          <a:lstStyle/>
          <a:p>
            <a:pPr algn="ctr"/>
            <a:r>
              <a:rPr lang="en-US" sz="3600" dirty="0" smtClean="0"/>
              <a:t>Introduction</a:t>
            </a:r>
            <a:endParaRPr lang="en-US" sz="3600" dirty="0"/>
          </a:p>
        </p:txBody>
      </p:sp>
      <p:sp>
        <p:nvSpPr>
          <p:cNvPr id="3" name="Content Placeholder 2">
            <a:extLst>
              <a:ext uri="{FF2B5EF4-FFF2-40B4-BE49-F238E27FC236}">
                <a16:creationId xmlns:a16="http://schemas.microsoft.com/office/drawing/2014/main" xmlns="" id="{07F9D879-20A1-43E1-BE5D-8748BD7A39B5}"/>
              </a:ext>
            </a:extLst>
          </p:cNvPr>
          <p:cNvSpPr>
            <a:spLocks noGrp="1"/>
          </p:cNvSpPr>
          <p:nvPr>
            <p:ph idx="1"/>
          </p:nvPr>
        </p:nvSpPr>
        <p:spPr>
          <a:xfrm>
            <a:off x="1104293" y="1683463"/>
            <a:ext cx="8946541" cy="4195481"/>
          </a:xfrm>
        </p:spPr>
        <p:txBody>
          <a:bodyPr>
            <a:noAutofit/>
          </a:bodyPr>
          <a:lstStyle/>
          <a:p>
            <a:pPr lvl="0">
              <a:buClrTx/>
              <a:buFontTx/>
              <a:buChar char="-"/>
            </a:pPr>
            <a:r>
              <a:rPr lang="en-US" sz="2800" dirty="0" smtClean="0"/>
              <a:t>Highly prevalent psychiatric disorders</a:t>
            </a:r>
          </a:p>
          <a:p>
            <a:pPr lvl="2">
              <a:buClrTx/>
              <a:buFontTx/>
              <a:buChar char="-"/>
            </a:pPr>
            <a:r>
              <a:rPr lang="en-US" sz="2800" dirty="0" smtClean="0"/>
              <a:t>Traumas and stress-related disorders</a:t>
            </a:r>
          </a:p>
          <a:p>
            <a:pPr marL="0" lvl="0" indent="0">
              <a:buClrTx/>
              <a:buNone/>
            </a:pPr>
            <a:r>
              <a:rPr lang="en-US" sz="2800" dirty="0" smtClean="0"/>
              <a:t>- 	Unfortunately, they are inadequately treated</a:t>
            </a:r>
          </a:p>
          <a:p>
            <a:pPr lvl="0">
              <a:buClrTx/>
              <a:buFontTx/>
              <a:buChar char="-"/>
            </a:pPr>
            <a:r>
              <a:rPr lang="en-US" sz="2800" dirty="0" smtClean="0"/>
              <a:t>We study them using animal models</a:t>
            </a:r>
          </a:p>
          <a:p>
            <a:pPr lvl="0">
              <a:buClrTx/>
              <a:buFontTx/>
              <a:buChar char="-"/>
            </a:pPr>
            <a:r>
              <a:rPr lang="en-US" sz="2800" dirty="0" smtClean="0"/>
              <a:t>	-   Knockdowns- through gene transfection</a:t>
            </a:r>
          </a:p>
          <a:p>
            <a:pPr lvl="2">
              <a:buClrTx/>
              <a:buFontTx/>
              <a:buChar char="-"/>
            </a:pPr>
            <a:r>
              <a:rPr lang="en-US" sz="2800" dirty="0" smtClean="0"/>
              <a:t>Wild-types</a:t>
            </a:r>
          </a:p>
          <a:p>
            <a:pPr marL="0" lvl="0" indent="0">
              <a:buClrTx/>
              <a:buNone/>
            </a:pPr>
            <a:r>
              <a:rPr lang="en-US" sz="2800" dirty="0" smtClean="0"/>
              <a:t>-	Understanding how animal models work can present us new therapeutic 	strategies</a:t>
            </a:r>
          </a:p>
          <a:p>
            <a:pPr marL="1828800" lvl="4" indent="0">
              <a:buClrTx/>
              <a:buNone/>
            </a:pPr>
            <a:endParaRPr lang="en-US" sz="2800" dirty="0" smtClean="0"/>
          </a:p>
        </p:txBody>
      </p:sp>
      <p:sp>
        <p:nvSpPr>
          <p:cNvPr id="4" name="Slide Number Placeholder 3"/>
          <p:cNvSpPr>
            <a:spLocks noGrp="1"/>
          </p:cNvSpPr>
          <p:nvPr>
            <p:ph type="sldNum" sz="quarter" idx="12"/>
          </p:nvPr>
        </p:nvSpPr>
        <p:spPr/>
        <p:txBody>
          <a:bodyPr/>
          <a:lstStyle/>
          <a:p>
            <a:fld id="{20E8C849-3D74-4542-9D37-2F91871BAF7C}" type="slidenum">
              <a:rPr lang="en-US" smtClean="0"/>
              <a:t>2</a:t>
            </a:fld>
            <a:endParaRPr lang="en-US"/>
          </a:p>
        </p:txBody>
      </p:sp>
    </p:spTree>
    <p:extLst>
      <p:ext uri="{BB962C8B-B14F-4D97-AF65-F5344CB8AC3E}">
        <p14:creationId xmlns:p14="http://schemas.microsoft.com/office/powerpoint/2010/main" val="147022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C5FE44-8B55-486B-A8C9-D497059C98F3}"/>
              </a:ext>
            </a:extLst>
          </p:cNvPr>
          <p:cNvSpPr>
            <a:spLocks noGrp="1"/>
          </p:cNvSpPr>
          <p:nvPr>
            <p:ph idx="1"/>
          </p:nvPr>
        </p:nvSpPr>
        <p:spPr>
          <a:xfrm>
            <a:off x="1983629" y="2517775"/>
            <a:ext cx="8825659" cy="3416300"/>
          </a:xfrm>
        </p:spPr>
        <p:txBody>
          <a:bodyPr/>
          <a:lstStyle/>
          <a:p>
            <a:pPr marL="0" indent="0">
              <a:buNone/>
            </a:pPr>
            <a:endParaRPr lang="en-US" dirty="0"/>
          </a:p>
          <a:p>
            <a:pPr marL="0" indent="0">
              <a:buNone/>
            </a:pPr>
            <a:endParaRPr lang="en-US" dirty="0"/>
          </a:p>
        </p:txBody>
      </p:sp>
      <p:sp>
        <p:nvSpPr>
          <p:cNvPr id="4" name="TextBox 3"/>
          <p:cNvSpPr txBox="1"/>
          <p:nvPr/>
        </p:nvSpPr>
        <p:spPr>
          <a:xfrm>
            <a:off x="3607341" y="295729"/>
            <a:ext cx="4867836" cy="646331"/>
          </a:xfrm>
          <a:prstGeom prst="rect">
            <a:avLst/>
          </a:prstGeom>
          <a:noFill/>
        </p:spPr>
        <p:txBody>
          <a:bodyPr wrap="square" rtlCol="0">
            <a:spAutoFit/>
          </a:bodyPr>
          <a:lstStyle/>
          <a:p>
            <a:pPr algn="ctr"/>
            <a:r>
              <a:rPr lang="en-US" sz="3600" dirty="0"/>
              <a:t>Results &amp; Discussion </a:t>
            </a:r>
            <a:endParaRPr lang="en-US" dirty="0"/>
          </a:p>
        </p:txBody>
      </p:sp>
      <p:sp>
        <p:nvSpPr>
          <p:cNvPr id="2" name="Slide Number Placeholder 1"/>
          <p:cNvSpPr>
            <a:spLocks noGrp="1"/>
          </p:cNvSpPr>
          <p:nvPr>
            <p:ph type="sldNum" sz="quarter" idx="12"/>
          </p:nvPr>
        </p:nvSpPr>
        <p:spPr/>
        <p:txBody>
          <a:bodyPr/>
          <a:lstStyle/>
          <a:p>
            <a:fld id="{20E8C849-3D74-4542-9D37-2F91871BAF7C}" type="slidenum">
              <a:rPr lang="en-US" smtClean="0"/>
              <a:t>20</a:t>
            </a:fld>
            <a:endParaRPr lang="en-US"/>
          </a:p>
        </p:txBody>
      </p:sp>
      <p:pic>
        <p:nvPicPr>
          <p:cNvPr id="12290" name="Picture 2" descr="Fig. 2. Degradation of PNNs in adult mice abolishes spontaneous recovery and context-dependent renewal of conditioned fear. (A) ChABC injection eliminates WFA-positive PNNs in adult BLA. Control mice were injected with vehicle (phosphate-buffered saline). (B) Experimental protocol. (C) One week after extinction training, vehicle-injected mice (n = 10), but not ChABC-injected mice (n = 11), exhibited spontaneous recovery (measured in the extinction context) and renewal (measured in the fear conditioning context) of conditioned fear responses (percent of time spent freezing, extinction retrieval: vehicle: 63.5 T 8.3, ChABC: 24.3 T 6.3, P &lt; 0.01; fear renewal: vehicle: 85.1 T 6.3, ChABC: 45.7 T 5.9; P &lt; 0.01, two-tailed unpaired t test). ChABC-injected animals exhibited normal contextual fear responses (pre-CS freezing levels measured in the extinction context (Ext. Ctx.) versus conditioning context (Cond. Ctx.; P &lt; 0.01 for both groups, two-tailed unpaired t tests). (D) ChABC-injected mice (n = 13), but not vehicle-injected mice (n = 13), exhibited a rapid reduction in freezing levels as early as the first day of extinction training (Day 2) [two-way ANOVA with repeated measures, (group Ã time); group: F(1,24) = 34.3, P &lt; 0.001; time: F(1,5) = 12.5, P &lt; 0.001; interaction between group and time: F(5,120) = 6.9, P &lt; 0.001]. Freezing levels between ChABC- and vehicle-injectedmice were significantly different on the second block of extinction (percent of time spent freezing, second block of extinction: vehicle: 75.1 T 4.7, ChABC: 44.5 T 6.9; P &lt; 0.001, twotailed paired t test). At the end of the second day of extinction (Day 3), both groups reached similar levels of extinction (percent of time spent freezing, last block of extinction: vehicle: 28.8 T 4.1, ChABC: 24.1 T 5.3; P = 0.51, two-tailed paired t test). **P &lt; 0.01."/>
          <p:cNvPicPr>
            <a:picLocks noChangeAspect="1" noChangeArrowheads="1"/>
          </p:cNvPicPr>
          <p:nvPr/>
        </p:nvPicPr>
        <p:blipFill rotWithShape="1">
          <a:blip r:embed="rId2">
            <a:extLst>
              <a:ext uri="{28A0092B-C50C-407E-A947-70E740481C1C}">
                <a14:useLocalDpi xmlns:a14="http://schemas.microsoft.com/office/drawing/2010/main" val="0"/>
              </a:ext>
            </a:extLst>
          </a:blip>
          <a:srcRect b="3025"/>
          <a:stretch/>
        </p:blipFill>
        <p:spPr bwMode="auto">
          <a:xfrm>
            <a:off x="696502" y="1939347"/>
            <a:ext cx="7040880" cy="4159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97091" y="1455936"/>
            <a:ext cx="3999346" cy="5539978"/>
          </a:xfrm>
          <a:prstGeom prst="rect">
            <a:avLst/>
          </a:prstGeom>
          <a:noFill/>
        </p:spPr>
        <p:txBody>
          <a:bodyPr wrap="square" rtlCol="0">
            <a:spAutoFit/>
          </a:bodyPr>
          <a:lstStyle/>
          <a:p>
            <a:pPr marL="285750" indent="-285750">
              <a:buFontTx/>
              <a:buChar char="-"/>
            </a:pPr>
            <a:r>
              <a:rPr lang="en-US" sz="2400" dirty="0" smtClean="0"/>
              <a:t>No PNNs could be detected in the BLA after ChABC injection</a:t>
            </a:r>
          </a:p>
          <a:p>
            <a:pPr marL="285750" indent="-285750">
              <a:buFontTx/>
              <a:buChar char="-"/>
            </a:pPr>
            <a:r>
              <a:rPr lang="en-US" sz="2400" dirty="0" smtClean="0"/>
              <a:t>Normal freezing levels observed after ChABC injection</a:t>
            </a:r>
          </a:p>
          <a:p>
            <a:pPr marL="285750" indent="-285750">
              <a:buFontTx/>
              <a:buChar char="-"/>
            </a:pPr>
            <a:r>
              <a:rPr lang="en-US" sz="2400" dirty="0" smtClean="0"/>
              <a:t>After extinction training, freezing levels were reduced in both groups</a:t>
            </a:r>
          </a:p>
          <a:p>
            <a:pPr marL="285750" indent="-285750">
              <a:buFontTx/>
              <a:buChar char="-"/>
            </a:pPr>
            <a:r>
              <a:rPr lang="en-US" sz="2400" dirty="0" smtClean="0"/>
              <a:t>When tested 7 or 28 days later, ChABC-injected mice exhibited a complete lack of spontaneous recovery</a:t>
            </a:r>
          </a:p>
          <a:p>
            <a:pPr marL="285750" indent="-285750">
              <a:buFontTx/>
              <a:buChar char="-"/>
            </a:pPr>
            <a:endParaRPr lang="en-US" dirty="0"/>
          </a:p>
        </p:txBody>
      </p:sp>
    </p:spTree>
    <p:extLst>
      <p:ext uri="{BB962C8B-B14F-4D97-AF65-F5344CB8AC3E}">
        <p14:creationId xmlns:p14="http://schemas.microsoft.com/office/powerpoint/2010/main" val="50348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6029" y="206460"/>
            <a:ext cx="4679577" cy="646331"/>
          </a:xfrm>
          <a:prstGeom prst="rect">
            <a:avLst/>
          </a:prstGeom>
          <a:noFill/>
        </p:spPr>
        <p:txBody>
          <a:bodyPr wrap="square" rtlCol="0">
            <a:spAutoFit/>
          </a:bodyPr>
          <a:lstStyle/>
          <a:p>
            <a:pPr lvl="0" algn="ctr"/>
            <a:r>
              <a:rPr lang="en-US" sz="3600" dirty="0"/>
              <a:t>Results &amp; Discussion </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20E8C849-3D74-4542-9D37-2F91871BAF7C}" type="slidenum">
              <a:rPr lang="en-US" smtClean="0"/>
              <a:t>21</a:t>
            </a:fld>
            <a:endParaRPr lang="en-US"/>
          </a:p>
        </p:txBody>
      </p:sp>
      <p:pic>
        <p:nvPicPr>
          <p:cNvPr id="13314" name="Picture 2" descr="Fig. 4. Degradation of PNNs does not affect previously acquired fear memories ormemory reconsolidation. (A) Experimental protocol. (B) Rapid extinction only occurred for conditioned fear responses that had been acquired after ChABC injection [Fear Cond. (CS2), n = 6], but not for those acquired before ChABC injection [Fear 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38" y="1063416"/>
            <a:ext cx="11795760" cy="3428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7938" y="4703040"/>
            <a:ext cx="11593080" cy="1938992"/>
          </a:xfrm>
          <a:prstGeom prst="rect">
            <a:avLst/>
          </a:prstGeom>
          <a:noFill/>
        </p:spPr>
        <p:txBody>
          <a:bodyPr wrap="square" rtlCol="0">
            <a:spAutoFit/>
          </a:bodyPr>
          <a:lstStyle/>
          <a:p>
            <a:pPr marL="285750" indent="-285750">
              <a:buFontTx/>
              <a:buChar char="-"/>
            </a:pPr>
            <a:r>
              <a:rPr lang="en-US" sz="2000" dirty="0" smtClean="0"/>
              <a:t>Degradation of PNNs after fear conditioning did not accelerate the time course of subsequent extinction learning</a:t>
            </a:r>
          </a:p>
          <a:p>
            <a:pPr marL="285750" indent="-285750">
              <a:buFontTx/>
              <a:buChar char="-"/>
            </a:pPr>
            <a:r>
              <a:rPr lang="en-US" sz="2000" dirty="0" smtClean="0"/>
              <a:t>Rapid extinction of a second fear memory acquired in the absence of PNNs</a:t>
            </a:r>
          </a:p>
          <a:p>
            <a:pPr marL="285750" indent="-285750">
              <a:buFontTx/>
              <a:buChar char="-"/>
            </a:pPr>
            <a:r>
              <a:rPr lang="en-US" sz="2000" dirty="0" smtClean="0"/>
              <a:t>Mice fear conditioned 24 hours before  ChABC injection exhibited normal extinction</a:t>
            </a:r>
          </a:p>
          <a:p>
            <a:r>
              <a:rPr lang="en-US" sz="2000" dirty="0"/>
              <a:t> </a:t>
            </a:r>
            <a:r>
              <a:rPr lang="en-US" sz="2000" dirty="0" smtClean="0"/>
              <a:t>            - Showed normal levels of spontaneous recovery and context-dependent renewal after 1 week</a:t>
            </a:r>
            <a:endParaRPr lang="en-US" sz="2000" dirty="0"/>
          </a:p>
        </p:txBody>
      </p:sp>
    </p:spTree>
    <p:extLst>
      <p:ext uri="{BB962C8B-B14F-4D97-AF65-F5344CB8AC3E}">
        <p14:creationId xmlns:p14="http://schemas.microsoft.com/office/powerpoint/2010/main" val="191762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F0F88-78CD-4080-A211-4C511F7B8EE0}"/>
              </a:ext>
            </a:extLst>
          </p:cNvPr>
          <p:cNvSpPr>
            <a:spLocks noGrp="1"/>
          </p:cNvSpPr>
          <p:nvPr>
            <p:ph type="title"/>
          </p:nvPr>
        </p:nvSpPr>
        <p:spPr/>
        <p:txBody>
          <a:bodyPr/>
          <a:lstStyle/>
          <a:p>
            <a:pPr algn="ctr"/>
            <a:r>
              <a:rPr lang="en-US" sz="3600" dirty="0" smtClean="0">
                <a:solidFill>
                  <a:srgbClr val="EAE5EB"/>
                </a:solidFill>
                <a:ea typeface="+mn-ea"/>
                <a:cs typeface="+mn-cs"/>
              </a:rPr>
              <a:t>Conclusion</a:t>
            </a:r>
            <a:endParaRPr lang="en-US" sz="3600" dirty="0"/>
          </a:p>
        </p:txBody>
      </p:sp>
      <p:sp>
        <p:nvSpPr>
          <p:cNvPr id="3" name="Content Placeholder 2">
            <a:extLst>
              <a:ext uri="{FF2B5EF4-FFF2-40B4-BE49-F238E27FC236}">
                <a16:creationId xmlns:a16="http://schemas.microsoft.com/office/drawing/2014/main" xmlns="" id="{8C4670E6-A9B9-42A3-AC5F-0747A18715EF}"/>
              </a:ext>
            </a:extLst>
          </p:cNvPr>
          <p:cNvSpPr>
            <a:spLocks noGrp="1"/>
          </p:cNvSpPr>
          <p:nvPr>
            <p:ph idx="1"/>
          </p:nvPr>
        </p:nvSpPr>
        <p:spPr>
          <a:xfrm>
            <a:off x="1154954" y="2603500"/>
            <a:ext cx="8825659" cy="3866748"/>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0E8C849-3D74-4542-9D37-2F91871BAF7C}" type="slidenum">
              <a:rPr lang="en-US" smtClean="0"/>
              <a:t>22</a:t>
            </a:fld>
            <a:endParaRPr lang="en-US"/>
          </a:p>
        </p:txBody>
      </p:sp>
      <p:sp>
        <p:nvSpPr>
          <p:cNvPr id="9" name="TextBox 8"/>
          <p:cNvSpPr txBox="1"/>
          <p:nvPr/>
        </p:nvSpPr>
        <p:spPr>
          <a:xfrm>
            <a:off x="720436" y="1853248"/>
            <a:ext cx="9513455" cy="3539430"/>
          </a:xfrm>
          <a:prstGeom prst="rect">
            <a:avLst/>
          </a:prstGeom>
          <a:noFill/>
        </p:spPr>
        <p:txBody>
          <a:bodyPr wrap="square" rtlCol="0">
            <a:spAutoFit/>
          </a:bodyPr>
          <a:lstStyle/>
          <a:p>
            <a:pPr marL="285750" indent="-285750">
              <a:buFontTx/>
              <a:buChar char="-"/>
            </a:pPr>
            <a:r>
              <a:rPr lang="en-US" sz="2800" dirty="0" smtClean="0"/>
              <a:t>Fear memories are actively protected from erasure by PNNs</a:t>
            </a:r>
          </a:p>
          <a:p>
            <a:pPr marL="285750" indent="-285750">
              <a:buFontTx/>
              <a:buChar char="-"/>
            </a:pPr>
            <a:r>
              <a:rPr lang="en-US" sz="2800" dirty="0" smtClean="0"/>
              <a:t>In the BLA, formation of PNNs marks the end of developmental period during which fear memories could be erased by extinction</a:t>
            </a:r>
          </a:p>
          <a:p>
            <a:pPr marL="285750" indent="-285750">
              <a:buFontTx/>
              <a:buChar char="-"/>
            </a:pPr>
            <a:r>
              <a:rPr lang="en-US" sz="2800" dirty="0" smtClean="0"/>
              <a:t>During early postnatal development, chances of survival may be optimized by adhering to the most recently learned information</a:t>
            </a:r>
            <a:endParaRPr lang="en-US" sz="2800" dirty="0"/>
          </a:p>
        </p:txBody>
      </p:sp>
    </p:spTree>
    <p:extLst>
      <p:ext uri="{BB962C8B-B14F-4D97-AF65-F5344CB8AC3E}">
        <p14:creationId xmlns:p14="http://schemas.microsoft.com/office/powerpoint/2010/main" val="316305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E8C849-3D74-4542-9D37-2F91871BAF7C}" type="slidenum">
              <a:rPr lang="en-US" smtClean="0"/>
              <a:t>23</a:t>
            </a:fld>
            <a:endParaRPr lang="en-US"/>
          </a:p>
        </p:txBody>
      </p:sp>
      <p:sp>
        <p:nvSpPr>
          <p:cNvPr id="10" name="TextBox 9"/>
          <p:cNvSpPr txBox="1"/>
          <p:nvPr/>
        </p:nvSpPr>
        <p:spPr>
          <a:xfrm>
            <a:off x="3223491" y="3278909"/>
            <a:ext cx="6354618" cy="523220"/>
          </a:xfrm>
          <a:prstGeom prst="rect">
            <a:avLst/>
          </a:prstGeom>
          <a:noFill/>
        </p:spPr>
        <p:txBody>
          <a:bodyPr wrap="square" rtlCol="0">
            <a:spAutoFit/>
          </a:bodyPr>
          <a:lstStyle/>
          <a:p>
            <a:pPr algn="ctr"/>
            <a:r>
              <a:rPr lang="en-US" sz="2800" dirty="0" err="1" smtClean="0"/>
              <a:t>Gunduz-Cinar</a:t>
            </a:r>
            <a:r>
              <a:rPr lang="en-US" sz="2800" dirty="0" smtClean="0"/>
              <a:t> et.al 2018</a:t>
            </a:r>
            <a:endParaRPr lang="en-US" sz="2800" dirty="0"/>
          </a:p>
        </p:txBody>
      </p:sp>
    </p:spTree>
    <p:extLst>
      <p:ext uri="{BB962C8B-B14F-4D97-AF65-F5344CB8AC3E}">
        <p14:creationId xmlns:p14="http://schemas.microsoft.com/office/powerpoint/2010/main" val="145512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3292" y="2591532"/>
            <a:ext cx="9870141" cy="2246769"/>
          </a:xfrm>
          <a:prstGeom prst="rect">
            <a:avLst/>
          </a:prstGeom>
          <a:noFill/>
        </p:spPr>
        <p:txBody>
          <a:bodyPr wrap="square" rtlCol="0">
            <a:spAutoFit/>
          </a:bodyPr>
          <a:lstStyle/>
          <a:p>
            <a:pPr marL="914400" lvl="1" indent="-457200">
              <a:buAutoNum type="arabicPeriod"/>
            </a:pPr>
            <a:r>
              <a:rPr lang="en-US" sz="2800" dirty="0" smtClean="0"/>
              <a:t>What is the gene associated with fear extinction in rodents?</a:t>
            </a:r>
          </a:p>
          <a:p>
            <a:pPr marL="914400" lvl="1" indent="-457200">
              <a:buAutoNum type="arabicPeriod"/>
            </a:pPr>
            <a:r>
              <a:rPr lang="en-US" sz="2800" dirty="0" smtClean="0"/>
              <a:t>What happens when the gene associated with fear extinction is upregulated or downregulated?</a:t>
            </a:r>
          </a:p>
          <a:p>
            <a:pPr lvl="1"/>
            <a:endParaRPr lang="en-US" sz="2800" dirty="0" smtClean="0"/>
          </a:p>
        </p:txBody>
      </p:sp>
      <p:sp>
        <p:nvSpPr>
          <p:cNvPr id="3" name="Slide Number Placeholder 2"/>
          <p:cNvSpPr>
            <a:spLocks noGrp="1"/>
          </p:cNvSpPr>
          <p:nvPr>
            <p:ph type="sldNum" sz="quarter" idx="12"/>
          </p:nvPr>
        </p:nvSpPr>
        <p:spPr/>
        <p:txBody>
          <a:bodyPr/>
          <a:lstStyle/>
          <a:p>
            <a:fld id="{20E8C849-3D74-4542-9D37-2F91871BAF7C}" type="slidenum">
              <a:rPr lang="en-US" smtClean="0"/>
              <a:t>24</a:t>
            </a:fld>
            <a:endParaRPr lang="en-US"/>
          </a:p>
        </p:txBody>
      </p:sp>
    </p:spTree>
    <p:extLst>
      <p:ext uri="{BB962C8B-B14F-4D97-AF65-F5344CB8AC3E}">
        <p14:creationId xmlns:p14="http://schemas.microsoft.com/office/powerpoint/2010/main" val="376747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F09C9-B270-412D-8A6F-D88723C9BF30}"/>
              </a:ext>
            </a:extLst>
          </p:cNvPr>
          <p:cNvSpPr>
            <a:spLocks noGrp="1"/>
          </p:cNvSpPr>
          <p:nvPr>
            <p:ph type="title"/>
          </p:nvPr>
        </p:nvSpPr>
        <p:spPr>
          <a:xfrm>
            <a:off x="673821" y="471191"/>
            <a:ext cx="9404723" cy="1400530"/>
          </a:xfrm>
        </p:spPr>
        <p:txBody>
          <a:bodyPr/>
          <a:lstStyle/>
          <a:p>
            <a:pPr algn="ctr"/>
            <a:r>
              <a:rPr lang="en-US" sz="3600" dirty="0" smtClean="0">
                <a:solidFill>
                  <a:srgbClr val="EAE5EB"/>
                </a:solidFill>
              </a:rPr>
              <a:t>Methods</a:t>
            </a:r>
            <a:endParaRPr lang="en-US" sz="3600" dirty="0"/>
          </a:p>
        </p:txBody>
      </p:sp>
      <p:sp>
        <p:nvSpPr>
          <p:cNvPr id="3" name="Slide Number Placeholder 2"/>
          <p:cNvSpPr>
            <a:spLocks noGrp="1"/>
          </p:cNvSpPr>
          <p:nvPr>
            <p:ph type="sldNum" sz="quarter" idx="12"/>
          </p:nvPr>
        </p:nvSpPr>
        <p:spPr/>
        <p:txBody>
          <a:bodyPr/>
          <a:lstStyle/>
          <a:p>
            <a:fld id="{20E8C849-3D74-4542-9D37-2F91871BAF7C}" type="slidenum">
              <a:rPr lang="en-US" smtClean="0"/>
              <a:t>25</a:t>
            </a:fld>
            <a:endParaRPr lang="en-US"/>
          </a:p>
        </p:txBody>
      </p:sp>
      <p:sp>
        <p:nvSpPr>
          <p:cNvPr id="5" name="TextBox 4"/>
          <p:cNvSpPr txBox="1"/>
          <p:nvPr/>
        </p:nvSpPr>
        <p:spPr>
          <a:xfrm>
            <a:off x="858982" y="1625600"/>
            <a:ext cx="9836727" cy="5509200"/>
          </a:xfrm>
          <a:prstGeom prst="rect">
            <a:avLst/>
          </a:prstGeom>
          <a:noFill/>
        </p:spPr>
        <p:txBody>
          <a:bodyPr wrap="square" rtlCol="0">
            <a:spAutoFit/>
          </a:bodyPr>
          <a:lstStyle/>
          <a:p>
            <a:pPr marL="285750" indent="-285750">
              <a:lnSpc>
                <a:spcPct val="200000"/>
              </a:lnSpc>
              <a:buFontTx/>
              <a:buChar char="-"/>
            </a:pPr>
            <a:r>
              <a:rPr lang="en-US" sz="2800" dirty="0" smtClean="0"/>
              <a:t>Subjects</a:t>
            </a:r>
          </a:p>
          <a:p>
            <a:pPr marL="742950" lvl="1" indent="-285750">
              <a:lnSpc>
                <a:spcPct val="200000"/>
              </a:lnSpc>
              <a:buFontTx/>
              <a:buChar char="-"/>
            </a:pPr>
            <a:r>
              <a:rPr lang="en-US" sz="2800" dirty="0"/>
              <a:t>Adult male C57BL/6J (B6) and 129S1/</a:t>
            </a:r>
            <a:r>
              <a:rPr lang="en-US" sz="2800" dirty="0" err="1"/>
              <a:t>SvImJ</a:t>
            </a:r>
            <a:r>
              <a:rPr lang="en-US" sz="2800" dirty="0"/>
              <a:t> (S1) </a:t>
            </a:r>
            <a:r>
              <a:rPr lang="en-US" sz="2800" dirty="0" smtClean="0"/>
              <a:t>mice</a:t>
            </a:r>
          </a:p>
          <a:p>
            <a:pPr marL="285750" indent="-285750">
              <a:lnSpc>
                <a:spcPct val="200000"/>
              </a:lnSpc>
              <a:buFontTx/>
              <a:buChar char="-"/>
            </a:pPr>
            <a:r>
              <a:rPr lang="en-US" sz="2800" dirty="0" smtClean="0"/>
              <a:t>Behavioral tests</a:t>
            </a:r>
          </a:p>
          <a:p>
            <a:pPr marL="285750" indent="-285750">
              <a:lnSpc>
                <a:spcPct val="200000"/>
              </a:lnSpc>
              <a:buFontTx/>
              <a:buChar char="-"/>
            </a:pPr>
            <a:r>
              <a:rPr lang="en-US" sz="2800" dirty="0" smtClean="0"/>
              <a:t>Immunohistochemistry</a:t>
            </a:r>
          </a:p>
          <a:p>
            <a:pPr marL="285750" indent="-285750">
              <a:lnSpc>
                <a:spcPct val="200000"/>
              </a:lnSpc>
              <a:buFontTx/>
              <a:buChar char="-"/>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24637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AA695-8DF9-49E5-8E43-249682C47C11}"/>
              </a:ext>
            </a:extLst>
          </p:cNvPr>
          <p:cNvSpPr>
            <a:spLocks noGrp="1"/>
          </p:cNvSpPr>
          <p:nvPr>
            <p:ph type="title"/>
          </p:nvPr>
        </p:nvSpPr>
        <p:spPr>
          <a:xfrm>
            <a:off x="1025644" y="145124"/>
            <a:ext cx="9632651" cy="392145"/>
          </a:xfrm>
        </p:spPr>
        <p:txBody>
          <a:bodyPr>
            <a:noAutofit/>
          </a:bodyPr>
          <a:lstStyle/>
          <a:p>
            <a:pPr marL="457200" marR="0" lvl="1" algn="ctr">
              <a:lnSpc>
                <a:spcPct val="115000"/>
              </a:lnSpc>
              <a:spcBef>
                <a:spcPts val="200"/>
              </a:spcBef>
              <a:spcAft>
                <a:spcPts val="0"/>
              </a:spcAft>
              <a:buSzPts val="1200"/>
            </a:pPr>
            <a:r>
              <a:rPr lang="en-US" sz="3600" kern="1200" dirty="0" smtClean="0">
                <a:solidFill>
                  <a:srgbClr val="EAE5EB"/>
                </a:solidFill>
                <a:latin typeface="Century Gothic" panose="020B0502020202020204"/>
                <a:ea typeface="+mj-ea"/>
                <a:cs typeface="+mj-cs"/>
              </a:rPr>
              <a:t>Results &amp; Discussion</a:t>
            </a:r>
            <a:endParaRPr lang="en-US" sz="2000" dirty="0">
              <a:solidFill>
                <a:srgbClr val="2E74B5"/>
              </a:solidFill>
              <a:effectLst/>
              <a:latin typeface="+mj-lt"/>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0258" y="1609573"/>
            <a:ext cx="8946541" cy="4195481"/>
          </a:xfrm>
        </p:spPr>
        <p:txBody>
          <a:bodyPr/>
          <a:lstStyle/>
          <a:p>
            <a:pPr marL="0" indent="0">
              <a:buClr>
                <a:schemeClr val="tx1"/>
              </a:buClr>
              <a:buNone/>
            </a:pPr>
            <a:r>
              <a:rPr lang="en-US" sz="2800" dirty="0" smtClean="0"/>
              <a:t>Fear and extinction QTL</a:t>
            </a:r>
          </a:p>
          <a:p>
            <a:pPr>
              <a:buClrTx/>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20E8C849-3D74-4542-9D37-2F91871BAF7C}" type="slidenum">
              <a:rPr lang="en-US" smtClean="0"/>
              <a:t>26</a:t>
            </a:fld>
            <a:endParaRPr lang="en-US"/>
          </a:p>
        </p:txBody>
      </p:sp>
      <p:pic>
        <p:nvPicPr>
          <p:cNvPr id="14338" name="Picture 2" descr="Fig. 1"/>
          <p:cNvPicPr>
            <a:picLocks noChangeAspect="1" noChangeArrowheads="1"/>
          </p:cNvPicPr>
          <p:nvPr/>
        </p:nvPicPr>
        <p:blipFill rotWithShape="1">
          <a:blip r:embed="rId2">
            <a:extLst>
              <a:ext uri="{28A0092B-C50C-407E-A947-70E740481C1C}">
                <a14:useLocalDpi xmlns:a14="http://schemas.microsoft.com/office/drawing/2010/main" val="0"/>
              </a:ext>
            </a:extLst>
          </a:blip>
          <a:srcRect r="51167" b="74928"/>
          <a:stretch/>
        </p:blipFill>
        <p:spPr bwMode="auto">
          <a:xfrm>
            <a:off x="1896411" y="2428151"/>
            <a:ext cx="5120640" cy="38480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37934" y="2265624"/>
            <a:ext cx="3251200" cy="3539430"/>
          </a:xfrm>
          <a:prstGeom prst="rect">
            <a:avLst/>
          </a:prstGeom>
          <a:noFill/>
        </p:spPr>
        <p:txBody>
          <a:bodyPr wrap="square" rtlCol="0">
            <a:spAutoFit/>
          </a:bodyPr>
          <a:lstStyle/>
          <a:p>
            <a:r>
              <a:rPr lang="en-US" dirty="0" smtClean="0"/>
              <a:t>- </a:t>
            </a:r>
            <a:r>
              <a:rPr lang="en-US" sz="2800" dirty="0" smtClean="0"/>
              <a:t>S1 mice froze significantly more than B6 mice by the final-block extinction acquisition and on an extinction retrieval test</a:t>
            </a:r>
            <a:endParaRPr lang="en-US" sz="2800" dirty="0"/>
          </a:p>
        </p:txBody>
      </p:sp>
    </p:spTree>
    <p:extLst>
      <p:ext uri="{BB962C8B-B14F-4D97-AF65-F5344CB8AC3E}">
        <p14:creationId xmlns:p14="http://schemas.microsoft.com/office/powerpoint/2010/main" val="229694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ED99E-A2E7-48FD-831C-F00C61B035E8}"/>
              </a:ext>
            </a:extLst>
          </p:cNvPr>
          <p:cNvSpPr>
            <a:spLocks noGrp="1"/>
          </p:cNvSpPr>
          <p:nvPr>
            <p:ph type="title"/>
          </p:nvPr>
        </p:nvSpPr>
        <p:spPr>
          <a:xfrm>
            <a:off x="1189678" y="684301"/>
            <a:ext cx="8761413" cy="706964"/>
          </a:xfrm>
        </p:spPr>
        <p:txBody>
          <a:bodyPr/>
          <a:lstStyle/>
          <a:p>
            <a:pPr algn="ctr"/>
            <a:r>
              <a:rPr lang="en-US" sz="3600" dirty="0" smtClean="0"/>
              <a:t>Results &amp; Discussion</a:t>
            </a:r>
            <a:endParaRPr lang="en-US" sz="3600" dirty="0"/>
          </a:p>
        </p:txBody>
      </p:sp>
      <p:sp>
        <p:nvSpPr>
          <p:cNvPr id="6" name="TextBox 5"/>
          <p:cNvSpPr txBox="1"/>
          <p:nvPr/>
        </p:nvSpPr>
        <p:spPr>
          <a:xfrm>
            <a:off x="689467" y="1744587"/>
            <a:ext cx="10892118" cy="523220"/>
          </a:xfrm>
          <a:prstGeom prst="rect">
            <a:avLst/>
          </a:prstGeom>
          <a:noFill/>
        </p:spPr>
        <p:txBody>
          <a:bodyPr wrap="square" rtlCol="0">
            <a:spAutoFit/>
          </a:bodyPr>
          <a:lstStyle/>
          <a:p>
            <a:r>
              <a:rPr lang="en-US" sz="2800" dirty="0" smtClean="0">
                <a:ea typeface="Calibri" panose="020F0502020204030204" pitchFamily="34" charset="0"/>
              </a:rPr>
              <a:t>Fear and extinction QTL</a:t>
            </a:r>
          </a:p>
        </p:txBody>
      </p:sp>
      <p:sp>
        <p:nvSpPr>
          <p:cNvPr id="3" name="Slide Number Placeholder 2"/>
          <p:cNvSpPr>
            <a:spLocks noGrp="1"/>
          </p:cNvSpPr>
          <p:nvPr>
            <p:ph type="sldNum" sz="quarter" idx="12"/>
          </p:nvPr>
        </p:nvSpPr>
        <p:spPr/>
        <p:txBody>
          <a:bodyPr/>
          <a:lstStyle/>
          <a:p>
            <a:fld id="{20E8C849-3D74-4542-9D37-2F91871BAF7C}" type="slidenum">
              <a:rPr lang="en-US" smtClean="0"/>
              <a:t>27</a:t>
            </a:fld>
            <a:endParaRPr lang="en-US"/>
          </a:p>
        </p:txBody>
      </p:sp>
      <p:pic>
        <p:nvPicPr>
          <p:cNvPr id="15362" name="Picture 2" descr="Fig. 1"/>
          <p:cNvPicPr>
            <a:picLocks noChangeAspect="1" noChangeArrowheads="1"/>
          </p:cNvPicPr>
          <p:nvPr/>
        </p:nvPicPr>
        <p:blipFill rotWithShape="1">
          <a:blip r:embed="rId2">
            <a:extLst>
              <a:ext uri="{28A0092B-C50C-407E-A947-70E740481C1C}">
                <a14:useLocalDpi xmlns:a14="http://schemas.microsoft.com/office/drawing/2010/main" val="0"/>
              </a:ext>
            </a:extLst>
          </a:blip>
          <a:srcRect l="47274" b="76202"/>
          <a:stretch/>
        </p:blipFill>
        <p:spPr bwMode="auto">
          <a:xfrm>
            <a:off x="1435529" y="2481023"/>
            <a:ext cx="5120640" cy="3382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02230" y="1893455"/>
            <a:ext cx="3888509" cy="4832092"/>
          </a:xfrm>
          <a:prstGeom prst="rect">
            <a:avLst/>
          </a:prstGeom>
          <a:noFill/>
        </p:spPr>
        <p:txBody>
          <a:bodyPr wrap="square" rtlCol="0">
            <a:spAutoFit/>
          </a:bodyPr>
          <a:lstStyle/>
          <a:p>
            <a:r>
              <a:rPr lang="en-US" dirty="0" smtClean="0"/>
              <a:t>-</a:t>
            </a:r>
            <a:r>
              <a:rPr lang="en-US" sz="2800" dirty="0" smtClean="0"/>
              <a:t>Cross between B6 mice and S1 mice generated F1 generation</a:t>
            </a:r>
          </a:p>
          <a:p>
            <a:r>
              <a:rPr lang="en-US" sz="2800" dirty="0" smtClean="0"/>
              <a:t>-From F1 breeders, F2 generation was produced in which individual mouse carried a unique combination of B6 and S1 gene variants</a:t>
            </a:r>
            <a:endParaRPr lang="en-US" sz="2800" dirty="0"/>
          </a:p>
        </p:txBody>
      </p:sp>
    </p:spTree>
    <p:extLst>
      <p:ext uri="{BB962C8B-B14F-4D97-AF65-F5344CB8AC3E}">
        <p14:creationId xmlns:p14="http://schemas.microsoft.com/office/powerpoint/2010/main" val="1331368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C48CE-FD63-491F-AD1D-77FA14B90912}"/>
              </a:ext>
            </a:extLst>
          </p:cNvPr>
          <p:cNvSpPr>
            <a:spLocks noGrp="1"/>
          </p:cNvSpPr>
          <p:nvPr>
            <p:ph type="title"/>
          </p:nvPr>
        </p:nvSpPr>
        <p:spPr/>
        <p:txBody>
          <a:bodyPr/>
          <a:lstStyle/>
          <a:p>
            <a:pPr algn="ctr"/>
            <a:r>
              <a:rPr lang="en-US" sz="3600" dirty="0" smtClean="0">
                <a:solidFill>
                  <a:srgbClr val="EAE5EB"/>
                </a:solidFill>
              </a:rPr>
              <a:t>Results &amp; Discussion </a:t>
            </a:r>
            <a:endParaRPr lang="en-US" sz="3600" dirty="0"/>
          </a:p>
        </p:txBody>
      </p:sp>
      <p:sp>
        <p:nvSpPr>
          <p:cNvPr id="3" name="Slide Number Placeholder 2"/>
          <p:cNvSpPr>
            <a:spLocks noGrp="1"/>
          </p:cNvSpPr>
          <p:nvPr>
            <p:ph type="sldNum" sz="quarter" idx="12"/>
          </p:nvPr>
        </p:nvSpPr>
        <p:spPr/>
        <p:txBody>
          <a:bodyPr/>
          <a:lstStyle/>
          <a:p>
            <a:fld id="{20E8C849-3D74-4542-9D37-2F91871BAF7C}" type="slidenum">
              <a:rPr lang="en-US" smtClean="0"/>
              <a:t>28</a:t>
            </a:fld>
            <a:endParaRPr lang="en-US"/>
          </a:p>
        </p:txBody>
      </p:sp>
      <p:sp>
        <p:nvSpPr>
          <p:cNvPr id="4" name="TextBox 3"/>
          <p:cNvSpPr txBox="1"/>
          <p:nvPr/>
        </p:nvSpPr>
        <p:spPr>
          <a:xfrm>
            <a:off x="877455" y="1533236"/>
            <a:ext cx="5745018" cy="523220"/>
          </a:xfrm>
          <a:prstGeom prst="rect">
            <a:avLst/>
          </a:prstGeom>
          <a:noFill/>
        </p:spPr>
        <p:txBody>
          <a:bodyPr wrap="square" rtlCol="0">
            <a:spAutoFit/>
          </a:bodyPr>
          <a:lstStyle/>
          <a:p>
            <a:r>
              <a:rPr lang="en-US" sz="2800" dirty="0" smtClean="0"/>
              <a:t>Fear and extinction QTL</a:t>
            </a:r>
            <a:endParaRPr lang="en-US" sz="2800" dirty="0"/>
          </a:p>
        </p:txBody>
      </p:sp>
      <p:pic>
        <p:nvPicPr>
          <p:cNvPr id="16386" name="Picture 2" descr="Fig. 1"/>
          <p:cNvPicPr>
            <a:picLocks noChangeAspect="1" noChangeArrowheads="1"/>
          </p:cNvPicPr>
          <p:nvPr/>
        </p:nvPicPr>
        <p:blipFill rotWithShape="1">
          <a:blip r:embed="rId2">
            <a:extLst>
              <a:ext uri="{28A0092B-C50C-407E-A947-70E740481C1C}">
                <a14:useLocalDpi xmlns:a14="http://schemas.microsoft.com/office/drawing/2010/main" val="0"/>
              </a:ext>
            </a:extLst>
          </a:blip>
          <a:srcRect t="24931" b="46899"/>
          <a:stretch/>
        </p:blipFill>
        <p:spPr bwMode="auto">
          <a:xfrm>
            <a:off x="728229" y="2346025"/>
            <a:ext cx="6309360" cy="26015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01527" y="1533236"/>
            <a:ext cx="3260437" cy="5262979"/>
          </a:xfrm>
          <a:prstGeom prst="rect">
            <a:avLst/>
          </a:prstGeom>
          <a:noFill/>
        </p:spPr>
        <p:txBody>
          <a:bodyPr wrap="square" rtlCol="0">
            <a:spAutoFit/>
          </a:bodyPr>
          <a:lstStyle/>
          <a:p>
            <a:pPr marL="285750" indent="-285750">
              <a:buFontTx/>
              <a:buChar char="-"/>
            </a:pPr>
            <a:r>
              <a:rPr lang="en-US" sz="2800" dirty="0" smtClean="0"/>
              <a:t>F2 population demonstrated extinction behavior, reminiscent of B6 and S1 strains</a:t>
            </a:r>
          </a:p>
          <a:p>
            <a:pPr marL="285750" indent="-285750">
              <a:buFontTx/>
              <a:buChar char="-"/>
            </a:pPr>
            <a:r>
              <a:rPr lang="en-US" sz="2800" dirty="0" smtClean="0"/>
              <a:t>There was a decrease in freezing across extinction trial-blocks</a:t>
            </a:r>
            <a:endParaRPr lang="en-US" sz="2800" dirty="0"/>
          </a:p>
        </p:txBody>
      </p:sp>
    </p:spTree>
    <p:extLst>
      <p:ext uri="{BB962C8B-B14F-4D97-AF65-F5344CB8AC3E}">
        <p14:creationId xmlns:p14="http://schemas.microsoft.com/office/powerpoint/2010/main" val="255357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69BE7-3B44-42D0-9C15-9A119299C502}"/>
              </a:ext>
            </a:extLst>
          </p:cNvPr>
          <p:cNvSpPr>
            <a:spLocks noGrp="1"/>
          </p:cNvSpPr>
          <p:nvPr>
            <p:ph type="title"/>
          </p:nvPr>
        </p:nvSpPr>
        <p:spPr>
          <a:xfrm>
            <a:off x="646111" y="129446"/>
            <a:ext cx="9404723" cy="1400530"/>
          </a:xfrm>
        </p:spPr>
        <p:txBody>
          <a:bodyPr/>
          <a:lstStyle/>
          <a:p>
            <a:pPr algn="ctr"/>
            <a:r>
              <a:rPr lang="en-US" sz="3600" dirty="0" smtClean="0">
                <a:solidFill>
                  <a:srgbClr val="EAE5EB"/>
                </a:solidFill>
              </a:rPr>
              <a:t>Results &amp; Discussion </a:t>
            </a:r>
            <a:endParaRPr lang="en-US" sz="3600" dirty="0"/>
          </a:p>
        </p:txBody>
      </p:sp>
      <p:sp>
        <p:nvSpPr>
          <p:cNvPr id="3" name="Content Placeholder 2">
            <a:extLst>
              <a:ext uri="{FF2B5EF4-FFF2-40B4-BE49-F238E27FC236}">
                <a16:creationId xmlns:a16="http://schemas.microsoft.com/office/drawing/2014/main" xmlns="" id="{725490FA-5A43-4682-8EC3-AF808B0414C6}"/>
              </a:ext>
            </a:extLst>
          </p:cNvPr>
          <p:cNvSpPr>
            <a:spLocks noGrp="1"/>
          </p:cNvSpPr>
          <p:nvPr>
            <p:ph idx="1"/>
          </p:nvPr>
        </p:nvSpPr>
        <p:spPr>
          <a:xfrm>
            <a:off x="171420" y="1387899"/>
            <a:ext cx="8946541" cy="4195481"/>
          </a:xfrm>
        </p:spPr>
        <p:txBody>
          <a:bodyPr>
            <a:normAutofit/>
          </a:bodyPr>
          <a:lstStyle/>
          <a:p>
            <a:pPr marL="914400" lvl="2" indent="0">
              <a:lnSpc>
                <a:spcPct val="107000"/>
              </a:lnSpc>
              <a:spcBef>
                <a:spcPts val="1200"/>
              </a:spcBef>
              <a:buNone/>
            </a:pPr>
            <a:r>
              <a:rPr lang="en-US" sz="2800" dirty="0" smtClean="0">
                <a:ea typeface="Calibri" panose="020F0502020204030204" pitchFamily="34" charset="0"/>
                <a:cs typeface="Times New Roman" panose="02020603050405020304" pitchFamily="18" charset="0"/>
              </a:rPr>
              <a:t>Fear and extinction QTL</a:t>
            </a:r>
            <a:endParaRPr lang="en-US" sz="28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0E8C849-3D74-4542-9D37-2F91871BAF7C}" type="slidenum">
              <a:rPr lang="en-US" smtClean="0"/>
              <a:t>29</a:t>
            </a:fld>
            <a:endParaRPr lang="en-US"/>
          </a:p>
        </p:txBody>
      </p:sp>
      <p:pic>
        <p:nvPicPr>
          <p:cNvPr id="17410" name="Picture 2" descr="Fig. 1"/>
          <p:cNvPicPr>
            <a:picLocks noChangeAspect="1" noChangeArrowheads="1"/>
          </p:cNvPicPr>
          <p:nvPr/>
        </p:nvPicPr>
        <p:blipFill rotWithShape="1">
          <a:blip r:embed="rId2">
            <a:extLst>
              <a:ext uri="{28A0092B-C50C-407E-A947-70E740481C1C}">
                <a14:useLocalDpi xmlns:a14="http://schemas.microsoft.com/office/drawing/2010/main" val="0"/>
              </a:ext>
            </a:extLst>
          </a:blip>
          <a:srcRect t="52677"/>
          <a:stretch/>
        </p:blipFill>
        <p:spPr bwMode="auto">
          <a:xfrm>
            <a:off x="890772" y="2142836"/>
            <a:ext cx="4457700" cy="3087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6886" y="2586182"/>
            <a:ext cx="4424219" cy="3108543"/>
          </a:xfrm>
          <a:prstGeom prst="rect">
            <a:avLst/>
          </a:prstGeom>
          <a:noFill/>
        </p:spPr>
        <p:txBody>
          <a:bodyPr wrap="square" rtlCol="0">
            <a:spAutoFit/>
          </a:bodyPr>
          <a:lstStyle/>
          <a:p>
            <a:r>
              <a:rPr lang="en-US" dirty="0" smtClean="0"/>
              <a:t>- </a:t>
            </a:r>
            <a:r>
              <a:rPr lang="en-US" sz="2800" dirty="0" smtClean="0"/>
              <a:t>A QTL at the genome-wide significance level for fear retrieval  on chromosome 1 and an independent QTL for extinction retrieval on chromosome 3</a:t>
            </a:r>
            <a:endParaRPr lang="en-US" sz="2800" dirty="0"/>
          </a:p>
        </p:txBody>
      </p:sp>
    </p:spTree>
    <p:extLst>
      <p:ext uri="{BB962C8B-B14F-4D97-AF65-F5344CB8AC3E}">
        <p14:creationId xmlns:p14="http://schemas.microsoft.com/office/powerpoint/2010/main" val="258871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7F9D879-20A1-43E1-BE5D-8748BD7A39B5}"/>
              </a:ext>
            </a:extLst>
          </p:cNvPr>
          <p:cNvSpPr>
            <a:spLocks noGrp="1"/>
          </p:cNvSpPr>
          <p:nvPr>
            <p:ph idx="1"/>
          </p:nvPr>
        </p:nvSpPr>
        <p:spPr>
          <a:xfrm>
            <a:off x="1104293" y="1683463"/>
            <a:ext cx="8946541" cy="4195481"/>
          </a:xfrm>
        </p:spPr>
        <p:txBody>
          <a:bodyPr>
            <a:normAutofit/>
          </a:bodyPr>
          <a:lstStyle/>
          <a:p>
            <a:pPr lvl="0">
              <a:buClrTx/>
              <a:buFont typeface="Wingdings" panose="05000000000000000000" pitchFamily="2" charset="2"/>
              <a:buChar char="§"/>
            </a:pPr>
            <a:endParaRPr lang="en-US" sz="2200" dirty="0" smtClean="0"/>
          </a:p>
          <a:p>
            <a:pPr lvl="0">
              <a:buClrTx/>
              <a:buFont typeface="Wingdings" panose="05000000000000000000" pitchFamily="2" charset="2"/>
              <a:buChar char="§"/>
            </a:pPr>
            <a:endParaRPr lang="en-US" sz="2200" dirty="0"/>
          </a:p>
          <a:p>
            <a:pPr lvl="0">
              <a:buClrTx/>
              <a:buFont typeface="Wingdings" panose="05000000000000000000" pitchFamily="2" charset="2"/>
              <a:buChar char="§"/>
            </a:pPr>
            <a:endParaRPr lang="en-US" sz="2200" dirty="0" smtClean="0"/>
          </a:p>
          <a:p>
            <a:pPr marL="0" lvl="0" indent="0" algn="ctr">
              <a:buClrTx/>
              <a:buNone/>
            </a:pPr>
            <a:r>
              <a:rPr lang="en-US" sz="2800" dirty="0" err="1" smtClean="0"/>
              <a:t>Bukalo</a:t>
            </a:r>
            <a:r>
              <a:rPr lang="en-US" sz="2800" dirty="0" smtClean="0"/>
              <a:t> et.al 2015</a:t>
            </a:r>
          </a:p>
        </p:txBody>
      </p:sp>
      <p:sp>
        <p:nvSpPr>
          <p:cNvPr id="4" name="Slide Number Placeholder 3"/>
          <p:cNvSpPr>
            <a:spLocks noGrp="1"/>
          </p:cNvSpPr>
          <p:nvPr>
            <p:ph type="sldNum" sz="quarter" idx="12"/>
          </p:nvPr>
        </p:nvSpPr>
        <p:spPr/>
        <p:txBody>
          <a:bodyPr/>
          <a:lstStyle/>
          <a:p>
            <a:fld id="{20E8C849-3D74-4542-9D37-2F91871BAF7C}" type="slidenum">
              <a:rPr lang="en-US" smtClean="0"/>
              <a:t>3</a:t>
            </a:fld>
            <a:endParaRPr lang="en-US"/>
          </a:p>
        </p:txBody>
      </p:sp>
    </p:spTree>
    <p:extLst>
      <p:ext uri="{BB962C8B-B14F-4D97-AF65-F5344CB8AC3E}">
        <p14:creationId xmlns:p14="http://schemas.microsoft.com/office/powerpoint/2010/main" val="1474170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C90DC9-8CB5-4B21-81CE-CC04B6F256C0}"/>
              </a:ext>
            </a:extLst>
          </p:cNvPr>
          <p:cNvSpPr>
            <a:spLocks noGrp="1"/>
          </p:cNvSpPr>
          <p:nvPr>
            <p:ph idx="1"/>
          </p:nvPr>
        </p:nvSpPr>
        <p:spPr>
          <a:xfrm>
            <a:off x="622752" y="1314071"/>
            <a:ext cx="9729788" cy="3416300"/>
          </a:xfrm>
        </p:spPr>
        <p:txBody>
          <a:bodyPr/>
          <a:lstStyle/>
          <a:p>
            <a:pPr marL="914400" lvl="2" indent="0">
              <a:lnSpc>
                <a:spcPct val="107000"/>
              </a:lnSpc>
              <a:spcBef>
                <a:spcPts val="1200"/>
              </a:spcBef>
              <a:buClr>
                <a:srgbClr val="92278F"/>
              </a:buClr>
              <a:buNone/>
            </a:pPr>
            <a:endParaRPr lang="en-US" sz="2400" dirty="0">
              <a:ea typeface="Calibri" panose="020F0502020204030204" pitchFamily="34" charset="0"/>
              <a:cs typeface="Times New Roman" panose="02020603050405020304" pitchFamily="18" charset="0"/>
            </a:endParaRPr>
          </a:p>
          <a:p>
            <a:pPr marL="0" indent="0">
              <a:buNone/>
            </a:pPr>
            <a:endParaRPr lang="en-US" dirty="0"/>
          </a:p>
        </p:txBody>
      </p:sp>
      <p:sp>
        <p:nvSpPr>
          <p:cNvPr id="4" name="TextBox 3"/>
          <p:cNvSpPr txBox="1"/>
          <p:nvPr/>
        </p:nvSpPr>
        <p:spPr>
          <a:xfrm>
            <a:off x="3728618" y="417085"/>
            <a:ext cx="4634753" cy="646331"/>
          </a:xfrm>
          <a:prstGeom prst="rect">
            <a:avLst/>
          </a:prstGeom>
          <a:noFill/>
        </p:spPr>
        <p:txBody>
          <a:bodyPr wrap="square" rtlCol="0">
            <a:spAutoFit/>
          </a:bodyPr>
          <a:lstStyle/>
          <a:p>
            <a:pPr algn="ctr"/>
            <a:r>
              <a:rPr lang="en-US" sz="3600" dirty="0" smtClean="0">
                <a:solidFill>
                  <a:srgbClr val="EAE5EB"/>
                </a:solidFill>
                <a:ea typeface="+mj-ea"/>
                <a:cs typeface="+mj-cs"/>
              </a:rPr>
              <a:t>Results &amp; Discussion</a:t>
            </a:r>
            <a:endParaRPr lang="en-US" sz="3600" dirty="0"/>
          </a:p>
        </p:txBody>
      </p:sp>
      <p:sp>
        <p:nvSpPr>
          <p:cNvPr id="5" name="Rectangle 4"/>
          <p:cNvSpPr/>
          <p:nvPr/>
        </p:nvSpPr>
        <p:spPr>
          <a:xfrm>
            <a:off x="-297409" y="1314071"/>
            <a:ext cx="8991564" cy="523220"/>
          </a:xfrm>
          <a:prstGeom prst="rect">
            <a:avLst/>
          </a:prstGeom>
        </p:spPr>
        <p:txBody>
          <a:bodyPr wrap="none">
            <a:spAutoFit/>
          </a:bodyPr>
          <a:lstStyle/>
          <a:p>
            <a:pPr lvl="3">
              <a:spcBef>
                <a:spcPts val="1000"/>
              </a:spcBef>
              <a:buClr>
                <a:prstClr val="black"/>
              </a:buClr>
              <a:buSzPct val="80000"/>
            </a:pPr>
            <a:r>
              <a:rPr lang="en-US" sz="2800" dirty="0" smtClean="0">
                <a:ea typeface="Calibri" panose="020F0502020204030204" pitchFamily="34" charset="0"/>
              </a:rPr>
              <a:t>Developmental influences and differences</a:t>
            </a:r>
            <a:endParaRPr lang="en-US" sz="2800" dirty="0">
              <a:ea typeface="Calibri" panose="020F0502020204030204" pitchFamily="34" charset="0"/>
            </a:endParaRPr>
          </a:p>
        </p:txBody>
      </p:sp>
      <p:sp>
        <p:nvSpPr>
          <p:cNvPr id="2" name="Slide Number Placeholder 1"/>
          <p:cNvSpPr>
            <a:spLocks noGrp="1"/>
          </p:cNvSpPr>
          <p:nvPr>
            <p:ph type="sldNum" sz="quarter" idx="12"/>
          </p:nvPr>
        </p:nvSpPr>
        <p:spPr/>
        <p:txBody>
          <a:bodyPr/>
          <a:lstStyle/>
          <a:p>
            <a:fld id="{20E8C849-3D74-4542-9D37-2F91871BAF7C}" type="slidenum">
              <a:rPr lang="en-US" smtClean="0"/>
              <a:t>30</a:t>
            </a:fld>
            <a:endParaRPr lang="en-US"/>
          </a:p>
        </p:txBody>
      </p:sp>
      <p:sp>
        <p:nvSpPr>
          <p:cNvPr id="9" name="TextBox 8"/>
          <p:cNvSpPr txBox="1"/>
          <p:nvPr/>
        </p:nvSpPr>
        <p:spPr>
          <a:xfrm>
            <a:off x="6296592" y="3022221"/>
            <a:ext cx="5895408" cy="3108543"/>
          </a:xfrm>
          <a:prstGeom prst="rect">
            <a:avLst/>
          </a:prstGeom>
          <a:noFill/>
        </p:spPr>
        <p:txBody>
          <a:bodyPr wrap="square" rtlCol="0">
            <a:spAutoFit/>
          </a:bodyPr>
          <a:lstStyle/>
          <a:p>
            <a:pPr marL="285750" indent="-285750">
              <a:buFontTx/>
              <a:buChar char="-"/>
            </a:pPr>
            <a:r>
              <a:rPr lang="en-US" sz="2800" dirty="0" smtClean="0"/>
              <a:t>Regardless of developmental period, cross-fostering failed to alter the fear or extinction phenotype </a:t>
            </a:r>
          </a:p>
          <a:p>
            <a:pPr marL="1200150" lvl="2" indent="-285750">
              <a:buFontTx/>
              <a:buChar char="-"/>
            </a:pPr>
            <a:r>
              <a:rPr lang="en-US" sz="2800" dirty="0" smtClean="0"/>
              <a:t>As compared to control groups cross-fostered to a mouse of the same strain</a:t>
            </a:r>
            <a:endParaRPr lang="en-US" sz="2800" dirty="0"/>
          </a:p>
        </p:txBody>
      </p:sp>
      <p:pic>
        <p:nvPicPr>
          <p:cNvPr id="18436" name="Picture 4" descr="Fig. 2"/>
          <p:cNvPicPr>
            <a:picLocks noChangeAspect="1" noChangeArrowheads="1"/>
          </p:cNvPicPr>
          <p:nvPr/>
        </p:nvPicPr>
        <p:blipFill rotWithShape="1">
          <a:blip r:embed="rId2">
            <a:extLst>
              <a:ext uri="{28A0092B-C50C-407E-A947-70E740481C1C}">
                <a14:useLocalDpi xmlns:a14="http://schemas.microsoft.com/office/drawing/2010/main" val="0"/>
              </a:ext>
            </a:extLst>
          </a:blip>
          <a:srcRect b="27691"/>
          <a:stretch/>
        </p:blipFill>
        <p:spPr bwMode="auto">
          <a:xfrm>
            <a:off x="810192" y="2186472"/>
            <a:ext cx="5486400" cy="433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3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C3CB74-57A3-4A84-8D40-4886C333907A}"/>
              </a:ext>
            </a:extLst>
          </p:cNvPr>
          <p:cNvSpPr>
            <a:spLocks noGrp="1"/>
          </p:cNvSpPr>
          <p:nvPr>
            <p:ph idx="1"/>
          </p:nvPr>
        </p:nvSpPr>
        <p:spPr>
          <a:xfrm>
            <a:off x="-246169" y="1541725"/>
            <a:ext cx="8946541" cy="4195481"/>
          </a:xfrm>
        </p:spPr>
        <p:txBody>
          <a:bodyPr/>
          <a:lstStyle/>
          <a:p>
            <a:pPr marL="914400" lvl="2" indent="0">
              <a:lnSpc>
                <a:spcPct val="107000"/>
              </a:lnSpc>
              <a:spcBef>
                <a:spcPts val="1200"/>
              </a:spcBef>
              <a:buClr>
                <a:srgbClr val="92278F"/>
              </a:buClr>
              <a:buNone/>
            </a:pPr>
            <a:r>
              <a:rPr lang="en-US" sz="2800" dirty="0" smtClean="0"/>
              <a:t>Developmental influences and differences</a:t>
            </a:r>
          </a:p>
          <a:p>
            <a:endParaRPr lang="en-US" dirty="0"/>
          </a:p>
          <a:p>
            <a:pPr marL="0" indent="0">
              <a:buNone/>
            </a:pPr>
            <a:r>
              <a:rPr lang="en-US" dirty="0"/>
              <a:t>						</a:t>
            </a:r>
            <a:endParaRPr lang="en-US" sz="2400" dirty="0"/>
          </a:p>
        </p:txBody>
      </p:sp>
      <p:sp>
        <p:nvSpPr>
          <p:cNvPr id="2" name="TextBox 1"/>
          <p:cNvSpPr txBox="1"/>
          <p:nvPr/>
        </p:nvSpPr>
        <p:spPr>
          <a:xfrm>
            <a:off x="3356153" y="600447"/>
            <a:ext cx="5065059" cy="646331"/>
          </a:xfrm>
          <a:prstGeom prst="rect">
            <a:avLst/>
          </a:prstGeom>
          <a:noFill/>
        </p:spPr>
        <p:txBody>
          <a:bodyPr wrap="square" rtlCol="0">
            <a:spAutoFit/>
          </a:bodyPr>
          <a:lstStyle/>
          <a:p>
            <a:pPr lvl="0" algn="ctr"/>
            <a:r>
              <a:rPr lang="en-US" sz="3600" dirty="0" smtClean="0">
                <a:solidFill>
                  <a:srgbClr val="EAE5EB"/>
                </a:solidFill>
              </a:rPr>
              <a:t>Results &amp; Discussion</a:t>
            </a:r>
            <a:endParaRPr lang="en-US" sz="3600" dirty="0">
              <a:solidFill>
                <a:prstClr val="black"/>
              </a:solidFill>
            </a:endParaRPr>
          </a:p>
        </p:txBody>
      </p:sp>
      <p:sp>
        <p:nvSpPr>
          <p:cNvPr id="7" name="Slide Number Placeholder 6"/>
          <p:cNvSpPr>
            <a:spLocks noGrp="1"/>
          </p:cNvSpPr>
          <p:nvPr>
            <p:ph type="sldNum" sz="quarter" idx="12"/>
          </p:nvPr>
        </p:nvSpPr>
        <p:spPr/>
        <p:txBody>
          <a:bodyPr/>
          <a:lstStyle/>
          <a:p>
            <a:fld id="{20E8C849-3D74-4542-9D37-2F91871BAF7C}" type="slidenum">
              <a:rPr lang="en-US" smtClean="0"/>
              <a:t>31</a:t>
            </a:fld>
            <a:endParaRPr lang="en-US"/>
          </a:p>
        </p:txBody>
      </p:sp>
      <p:pic>
        <p:nvPicPr>
          <p:cNvPr id="19458" name="Picture 2" descr="Fig. 2"/>
          <p:cNvPicPr>
            <a:picLocks noChangeAspect="1" noChangeArrowheads="1"/>
          </p:cNvPicPr>
          <p:nvPr/>
        </p:nvPicPr>
        <p:blipFill rotWithShape="1">
          <a:blip r:embed="rId2">
            <a:extLst>
              <a:ext uri="{28A0092B-C50C-407E-A947-70E740481C1C}">
                <a14:useLocalDpi xmlns:a14="http://schemas.microsoft.com/office/drawing/2010/main" val="0"/>
              </a:ext>
            </a:extLst>
          </a:blip>
          <a:srcRect t="70798"/>
          <a:stretch/>
        </p:blipFill>
        <p:spPr bwMode="auto">
          <a:xfrm>
            <a:off x="629780" y="2223540"/>
            <a:ext cx="8869680" cy="28318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19201" y="5174375"/>
            <a:ext cx="8839200" cy="1569660"/>
          </a:xfrm>
          <a:prstGeom prst="rect">
            <a:avLst/>
          </a:prstGeom>
          <a:noFill/>
        </p:spPr>
        <p:txBody>
          <a:bodyPr wrap="square" rtlCol="0">
            <a:spAutoFit/>
          </a:bodyPr>
          <a:lstStyle/>
          <a:p>
            <a:pPr marL="285750" indent="-285750">
              <a:buFontTx/>
              <a:buChar char="-"/>
            </a:pPr>
            <a:r>
              <a:rPr lang="en-US" sz="2400" dirty="0" smtClean="0"/>
              <a:t>Adult S1 mice had higher number of BLA PV+ interneurons surrounded by PNNs</a:t>
            </a:r>
          </a:p>
          <a:p>
            <a:pPr marL="285750" indent="-285750">
              <a:buFontTx/>
              <a:buChar char="-"/>
            </a:pPr>
            <a:r>
              <a:rPr lang="en-US" sz="2400" dirty="0" smtClean="0"/>
              <a:t>PV+ cells surrounded by PNNs in prefrontal cortex and hippocampus are minimal</a:t>
            </a:r>
            <a:endParaRPr lang="en-US" sz="2400" dirty="0"/>
          </a:p>
        </p:txBody>
      </p:sp>
    </p:spTree>
    <p:extLst>
      <p:ext uri="{BB962C8B-B14F-4D97-AF65-F5344CB8AC3E}">
        <p14:creationId xmlns:p14="http://schemas.microsoft.com/office/powerpoint/2010/main" val="2858109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6E896-E423-4596-8970-DFCD945D938A}"/>
              </a:ext>
            </a:extLst>
          </p:cNvPr>
          <p:cNvSpPr>
            <a:spLocks noGrp="1"/>
          </p:cNvSpPr>
          <p:nvPr>
            <p:ph type="title"/>
          </p:nvPr>
        </p:nvSpPr>
        <p:spPr>
          <a:xfrm>
            <a:off x="683057" y="67005"/>
            <a:ext cx="9404723" cy="1400530"/>
          </a:xfrm>
        </p:spPr>
        <p:txBody>
          <a:bodyPr/>
          <a:lstStyle/>
          <a:p>
            <a:pPr lvl="0" algn="ctr">
              <a:spcBef>
                <a:spcPts val="0"/>
              </a:spcBef>
            </a:pPr>
            <a:r>
              <a:rPr lang="en-US" sz="3600" dirty="0" smtClean="0">
                <a:solidFill>
                  <a:srgbClr val="EAE5EB"/>
                </a:solidFill>
                <a:ea typeface="+mn-ea"/>
                <a:cs typeface="+mn-cs"/>
              </a:rPr>
              <a:t>Results &amp; Discussion</a:t>
            </a:r>
            <a:endParaRPr lang="en-US" sz="3600" dirty="0">
              <a:solidFill>
                <a:prstClr val="black"/>
              </a:solidFill>
              <a:ea typeface="+mn-ea"/>
              <a:cs typeface="+mn-cs"/>
            </a:endParaRPr>
          </a:p>
        </p:txBody>
      </p:sp>
      <p:sp>
        <p:nvSpPr>
          <p:cNvPr id="3" name="Content Placeholder 2">
            <a:extLst>
              <a:ext uri="{FF2B5EF4-FFF2-40B4-BE49-F238E27FC236}">
                <a16:creationId xmlns:a16="http://schemas.microsoft.com/office/drawing/2014/main" xmlns="" id="{5276DE65-E93F-438A-B4B0-92CA1001DDEE}"/>
              </a:ext>
            </a:extLst>
          </p:cNvPr>
          <p:cNvSpPr>
            <a:spLocks noGrp="1"/>
          </p:cNvSpPr>
          <p:nvPr>
            <p:ph idx="1"/>
          </p:nvPr>
        </p:nvSpPr>
        <p:spPr>
          <a:xfrm>
            <a:off x="-729674" y="860158"/>
            <a:ext cx="10483273" cy="3878323"/>
          </a:xfrm>
        </p:spPr>
        <p:txBody>
          <a:bodyPr>
            <a:normAutofit/>
          </a:bodyPr>
          <a:lstStyle/>
          <a:p>
            <a:pPr marL="914400" lvl="2" indent="0">
              <a:lnSpc>
                <a:spcPct val="107000"/>
              </a:lnSpc>
              <a:spcBef>
                <a:spcPts val="1200"/>
              </a:spcBef>
              <a:buClr>
                <a:srgbClr val="92278F"/>
              </a:buClr>
              <a:buNone/>
            </a:pPr>
            <a:r>
              <a:rPr lang="en-US" sz="2400" dirty="0" smtClean="0">
                <a:ea typeface="Times New Roman" panose="02020603050405020304" pitchFamily="18" charset="0"/>
                <a:cs typeface="Times New Roman" panose="02020603050405020304" pitchFamily="18" charset="0"/>
              </a:rPr>
              <a:t>Ppid (Peptidylproply isomerase D) distribution and localization in the amygdala </a:t>
            </a:r>
          </a:p>
        </p:txBody>
      </p:sp>
      <p:sp>
        <p:nvSpPr>
          <p:cNvPr id="6" name="Slide Number Placeholder 5"/>
          <p:cNvSpPr>
            <a:spLocks noGrp="1"/>
          </p:cNvSpPr>
          <p:nvPr>
            <p:ph type="sldNum" sz="quarter" idx="12"/>
          </p:nvPr>
        </p:nvSpPr>
        <p:spPr/>
        <p:txBody>
          <a:bodyPr/>
          <a:lstStyle/>
          <a:p>
            <a:fld id="{20E8C849-3D74-4542-9D37-2F91871BAF7C}" type="slidenum">
              <a:rPr lang="en-US" smtClean="0"/>
              <a:t>32</a:t>
            </a:fld>
            <a:endParaRPr lang="en-US"/>
          </a:p>
        </p:txBody>
      </p:sp>
      <p:pic>
        <p:nvPicPr>
          <p:cNvPr id="20482" name="Picture 2" descr="Fig. 3"/>
          <p:cNvPicPr>
            <a:picLocks noChangeAspect="1" noChangeArrowheads="1"/>
          </p:cNvPicPr>
          <p:nvPr/>
        </p:nvPicPr>
        <p:blipFill rotWithShape="1">
          <a:blip r:embed="rId2">
            <a:extLst>
              <a:ext uri="{28A0092B-C50C-407E-A947-70E740481C1C}">
                <a14:useLocalDpi xmlns:a14="http://schemas.microsoft.com/office/drawing/2010/main" val="0"/>
              </a:ext>
            </a:extLst>
          </a:blip>
          <a:srcRect b="31603"/>
          <a:stretch/>
        </p:blipFill>
        <p:spPr bwMode="auto">
          <a:xfrm>
            <a:off x="224332" y="2148821"/>
            <a:ext cx="6858000" cy="32104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86253" y="1486068"/>
            <a:ext cx="3934691" cy="5262979"/>
          </a:xfrm>
          <a:prstGeom prst="rect">
            <a:avLst/>
          </a:prstGeom>
          <a:noFill/>
        </p:spPr>
        <p:txBody>
          <a:bodyPr wrap="square" rtlCol="0">
            <a:spAutoFit/>
          </a:bodyPr>
          <a:lstStyle/>
          <a:p>
            <a:pPr marL="285750" indent="-285750">
              <a:buFontTx/>
              <a:buChar char="-"/>
            </a:pPr>
            <a:r>
              <a:rPr lang="en-US" sz="2400" dirty="0" smtClean="0"/>
              <a:t>Ppid is densely expressed in the BLA , </a:t>
            </a:r>
            <a:r>
              <a:rPr lang="en-US" sz="2400" dirty="0" err="1" smtClean="0"/>
              <a:t>CeA</a:t>
            </a:r>
            <a:r>
              <a:rPr lang="en-US" sz="2400" dirty="0" smtClean="0"/>
              <a:t> and BM of S1 mice</a:t>
            </a:r>
          </a:p>
          <a:p>
            <a:pPr marL="285750" indent="-285750">
              <a:buFontTx/>
              <a:buChar char="-"/>
            </a:pPr>
            <a:r>
              <a:rPr lang="en-US" sz="2400" dirty="0" smtClean="0"/>
              <a:t>Ppid is clearly visible in both  vGlut1 and Gad1 expressing neurons within the BLA</a:t>
            </a:r>
          </a:p>
          <a:p>
            <a:pPr marL="285750" indent="-285750">
              <a:buFontTx/>
              <a:buChar char="-"/>
            </a:pPr>
            <a:r>
              <a:rPr lang="en-US" sz="2400" dirty="0" smtClean="0"/>
              <a:t>Ppid is ideally located to modulate extinction via its expression in the BLA</a:t>
            </a:r>
          </a:p>
          <a:p>
            <a:pPr lvl="2"/>
            <a:r>
              <a:rPr lang="en-US" sz="2400" dirty="0" smtClean="0"/>
              <a:t>Excitatory and inhibitory neurons</a:t>
            </a:r>
            <a:endParaRPr lang="en-US" sz="2400" dirty="0"/>
          </a:p>
        </p:txBody>
      </p:sp>
    </p:spTree>
    <p:extLst>
      <p:ext uri="{BB962C8B-B14F-4D97-AF65-F5344CB8AC3E}">
        <p14:creationId xmlns:p14="http://schemas.microsoft.com/office/powerpoint/2010/main" val="25832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ACA28-3746-483A-B37C-2CE29350947C}"/>
              </a:ext>
            </a:extLst>
          </p:cNvPr>
          <p:cNvSpPr>
            <a:spLocks noGrp="1"/>
          </p:cNvSpPr>
          <p:nvPr>
            <p:ph type="title"/>
          </p:nvPr>
        </p:nvSpPr>
        <p:spPr/>
        <p:txBody>
          <a:bodyPr/>
          <a:lstStyle/>
          <a:p>
            <a:pPr algn="ctr"/>
            <a:r>
              <a:rPr lang="en-US" sz="3600" dirty="0" smtClean="0">
                <a:solidFill>
                  <a:srgbClr val="EAE5EB"/>
                </a:solidFill>
                <a:ea typeface="+mn-ea"/>
                <a:cs typeface="+mn-cs"/>
              </a:rPr>
              <a:t>Results &amp; Discussion</a:t>
            </a:r>
            <a:endParaRPr lang="en-US" sz="3600" dirty="0"/>
          </a:p>
        </p:txBody>
      </p:sp>
      <p:sp>
        <p:nvSpPr>
          <p:cNvPr id="3" name="Content Placeholder 2">
            <a:extLst>
              <a:ext uri="{FF2B5EF4-FFF2-40B4-BE49-F238E27FC236}">
                <a16:creationId xmlns:a16="http://schemas.microsoft.com/office/drawing/2014/main" xmlns="" id="{BD207DCC-561C-4963-B671-3A7D1CAB38F2}"/>
              </a:ext>
            </a:extLst>
          </p:cNvPr>
          <p:cNvSpPr>
            <a:spLocks noGrp="1"/>
          </p:cNvSpPr>
          <p:nvPr>
            <p:ph idx="1"/>
          </p:nvPr>
        </p:nvSpPr>
        <p:spPr>
          <a:xfrm>
            <a:off x="-559236" y="1152983"/>
            <a:ext cx="12825126" cy="4195481"/>
          </a:xfrm>
        </p:spPr>
        <p:txBody>
          <a:bodyPr>
            <a:normAutofit/>
          </a:bodyPr>
          <a:lstStyle/>
          <a:p>
            <a:pPr marL="914400" lvl="2" indent="0">
              <a:lnSpc>
                <a:spcPct val="107000"/>
              </a:lnSpc>
              <a:spcBef>
                <a:spcPts val="1200"/>
              </a:spcBef>
              <a:buClr>
                <a:srgbClr val="92278F"/>
              </a:buClr>
              <a:buNone/>
            </a:pPr>
            <a:r>
              <a:rPr lang="en-US" sz="2800" dirty="0" smtClean="0">
                <a:ea typeface="Times New Roman" panose="02020603050405020304" pitchFamily="18" charset="0"/>
                <a:cs typeface="Times New Roman" panose="02020603050405020304" pitchFamily="18" charset="0"/>
              </a:rPr>
              <a:t>BLA-Ppid knockdown reveals a causal role in extinction</a:t>
            </a:r>
            <a:endParaRPr lang="en-US" sz="2800" dirty="0">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20E8C849-3D74-4542-9D37-2F91871BAF7C}" type="slidenum">
              <a:rPr lang="en-US" smtClean="0"/>
              <a:t>33</a:t>
            </a:fld>
            <a:endParaRPr lang="en-US"/>
          </a:p>
        </p:txBody>
      </p:sp>
      <p:pic>
        <p:nvPicPr>
          <p:cNvPr id="21506" name="Picture 2" descr="Fig. 3"/>
          <p:cNvPicPr>
            <a:picLocks noChangeAspect="1" noChangeArrowheads="1"/>
          </p:cNvPicPr>
          <p:nvPr/>
        </p:nvPicPr>
        <p:blipFill rotWithShape="1">
          <a:blip r:embed="rId2">
            <a:extLst>
              <a:ext uri="{28A0092B-C50C-407E-A947-70E740481C1C}">
                <a14:useLocalDpi xmlns:a14="http://schemas.microsoft.com/office/drawing/2010/main" val="0"/>
              </a:ext>
            </a:extLst>
          </a:blip>
          <a:srcRect t="66177"/>
          <a:stretch/>
        </p:blipFill>
        <p:spPr bwMode="auto">
          <a:xfrm>
            <a:off x="310959" y="1622339"/>
            <a:ext cx="10241280" cy="23708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8741" y="4180344"/>
            <a:ext cx="11114423" cy="2677656"/>
          </a:xfrm>
          <a:prstGeom prst="rect">
            <a:avLst/>
          </a:prstGeom>
          <a:noFill/>
        </p:spPr>
        <p:txBody>
          <a:bodyPr wrap="square" rtlCol="0">
            <a:spAutoFit/>
          </a:bodyPr>
          <a:lstStyle/>
          <a:p>
            <a:pPr marL="285750" indent="-285750">
              <a:buFontTx/>
              <a:buChar char="-"/>
            </a:pPr>
            <a:r>
              <a:rPr lang="en-US" sz="2400" dirty="0" smtClean="0"/>
              <a:t>In B6 mice, Ppid knockdown increased levels of freezing during extinction retrieval, but not other test-phases, as compared to transfected mice with control groups</a:t>
            </a:r>
          </a:p>
          <a:p>
            <a:pPr marL="285750" indent="-285750">
              <a:buFontTx/>
              <a:buChar char="-"/>
            </a:pPr>
            <a:r>
              <a:rPr lang="en-US" sz="2400" dirty="0"/>
              <a:t>Knockdown impaired extinction in B6</a:t>
            </a:r>
          </a:p>
          <a:p>
            <a:pPr marL="285750" indent="-285750">
              <a:buFontTx/>
              <a:buChar char="-"/>
            </a:pPr>
            <a:r>
              <a:rPr lang="en-US" sz="2400" dirty="0" smtClean="0"/>
              <a:t>In S1 mice, Ppid knockdown produced higher freezing on retrieval, relative to viral control groups</a:t>
            </a:r>
          </a:p>
          <a:p>
            <a:pPr marL="285750" indent="-285750">
              <a:buFontTx/>
              <a:buChar char="-"/>
            </a:pPr>
            <a:r>
              <a:rPr lang="en-US" sz="2400" dirty="0" smtClean="0"/>
              <a:t>Loss of Ppid in BLA is sufficient to disrupt extinction memory </a:t>
            </a:r>
          </a:p>
        </p:txBody>
      </p:sp>
    </p:spTree>
    <p:extLst>
      <p:ext uri="{BB962C8B-B14F-4D97-AF65-F5344CB8AC3E}">
        <p14:creationId xmlns:p14="http://schemas.microsoft.com/office/powerpoint/2010/main" val="1237878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25B63C-760D-4562-9AB6-D2BA21886AB5}"/>
              </a:ext>
            </a:extLst>
          </p:cNvPr>
          <p:cNvSpPr>
            <a:spLocks noGrp="1"/>
          </p:cNvSpPr>
          <p:nvPr>
            <p:ph type="title"/>
          </p:nvPr>
        </p:nvSpPr>
        <p:spPr/>
        <p:txBody>
          <a:bodyPr/>
          <a:lstStyle/>
          <a:p>
            <a:pPr algn="ctr"/>
            <a:r>
              <a:rPr lang="en-US" sz="3600" dirty="0" smtClean="0">
                <a:solidFill>
                  <a:srgbClr val="EAE5EB"/>
                </a:solidFill>
              </a:rPr>
              <a:t>Results &amp; Discussion</a:t>
            </a:r>
            <a:endParaRPr lang="en-US" sz="3600" dirty="0"/>
          </a:p>
        </p:txBody>
      </p:sp>
      <p:sp>
        <p:nvSpPr>
          <p:cNvPr id="3" name="Content Placeholder 2">
            <a:extLst>
              <a:ext uri="{FF2B5EF4-FFF2-40B4-BE49-F238E27FC236}">
                <a16:creationId xmlns:a16="http://schemas.microsoft.com/office/drawing/2014/main" xmlns="" id="{BDF67FFB-AE22-48AF-9FC6-C82305F8A5CC}"/>
              </a:ext>
            </a:extLst>
          </p:cNvPr>
          <p:cNvSpPr>
            <a:spLocks noGrp="1"/>
          </p:cNvSpPr>
          <p:nvPr>
            <p:ph idx="1"/>
          </p:nvPr>
        </p:nvSpPr>
        <p:spPr>
          <a:xfrm>
            <a:off x="-791711" y="783580"/>
            <a:ext cx="13270038" cy="5177368"/>
          </a:xfrm>
        </p:spPr>
        <p:txBody>
          <a:bodyPr>
            <a:normAutofit/>
          </a:bodyPr>
          <a:lstStyle/>
          <a:p>
            <a:pPr marL="0" indent="0">
              <a:buNone/>
            </a:pPr>
            <a:endParaRPr lang="en-US" sz="2300" dirty="0"/>
          </a:p>
          <a:p>
            <a:pPr marL="914400" lvl="2" indent="0">
              <a:lnSpc>
                <a:spcPct val="107000"/>
              </a:lnSpc>
              <a:spcBef>
                <a:spcPts val="1200"/>
              </a:spcBef>
              <a:buNone/>
            </a:pPr>
            <a:r>
              <a:rPr lang="en-US" sz="2800" dirty="0" smtClean="0">
                <a:ea typeface="Times New Roman" panose="02020603050405020304" pitchFamily="18" charset="0"/>
                <a:cs typeface="Times New Roman" panose="02020603050405020304" pitchFamily="18" charset="0"/>
              </a:rPr>
              <a:t>BLA Ppid upregulation rescues extinction and dampens fear cell activity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200000"/>
              </a:lnSpc>
              <a:spcBef>
                <a:spcPts val="0"/>
              </a:spcBef>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20E8C849-3D74-4542-9D37-2F91871BAF7C}" type="slidenum">
              <a:rPr lang="en-US" smtClean="0"/>
              <a:t>34</a:t>
            </a:fld>
            <a:endParaRPr lang="en-US"/>
          </a:p>
        </p:txBody>
      </p:sp>
      <p:pic>
        <p:nvPicPr>
          <p:cNvPr id="22530" name="Picture 2" descr="Fig. 4"/>
          <p:cNvPicPr>
            <a:picLocks noChangeAspect="1" noChangeArrowheads="1"/>
          </p:cNvPicPr>
          <p:nvPr/>
        </p:nvPicPr>
        <p:blipFill rotWithShape="1">
          <a:blip r:embed="rId2">
            <a:extLst>
              <a:ext uri="{28A0092B-C50C-407E-A947-70E740481C1C}">
                <a14:useLocalDpi xmlns:a14="http://schemas.microsoft.com/office/drawing/2010/main" val="0"/>
              </a:ext>
            </a:extLst>
          </a:blip>
          <a:srcRect b="77191"/>
          <a:stretch/>
        </p:blipFill>
        <p:spPr bwMode="auto">
          <a:xfrm>
            <a:off x="646110" y="2341099"/>
            <a:ext cx="9509760" cy="2032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6110" y="4446061"/>
            <a:ext cx="10880872" cy="2308324"/>
          </a:xfrm>
          <a:prstGeom prst="rect">
            <a:avLst/>
          </a:prstGeom>
          <a:noFill/>
        </p:spPr>
        <p:txBody>
          <a:bodyPr wrap="square" rtlCol="0">
            <a:spAutoFit/>
          </a:bodyPr>
          <a:lstStyle/>
          <a:p>
            <a:pPr marL="285750" indent="-285750">
              <a:buFontTx/>
              <a:buChar char="-"/>
            </a:pPr>
            <a:r>
              <a:rPr lang="en-US" sz="2400" dirty="0" smtClean="0"/>
              <a:t>Overexpressing Ppid led to decreases freezing on the final fear conditioning trial</a:t>
            </a:r>
          </a:p>
          <a:p>
            <a:pPr marL="285750" indent="-285750">
              <a:buFontTx/>
              <a:buChar char="-"/>
            </a:pPr>
            <a:r>
              <a:rPr lang="en-US" sz="2400" dirty="0" smtClean="0"/>
              <a:t>It significantly reduced levels on extinction retrieval, as compared to mice expressing a control virus</a:t>
            </a:r>
          </a:p>
          <a:p>
            <a:pPr marL="285750" indent="-285750">
              <a:buFontTx/>
              <a:buChar char="-"/>
            </a:pPr>
            <a:r>
              <a:rPr lang="en-US" sz="2400" dirty="0" smtClean="0"/>
              <a:t>Engineering suprathreshold levels of Ppid in the BLA is sufficient to rescue impaired extinction in S1 mice</a:t>
            </a:r>
            <a:endParaRPr lang="en-US" sz="2400" dirty="0"/>
          </a:p>
        </p:txBody>
      </p:sp>
    </p:spTree>
    <p:extLst>
      <p:ext uri="{BB962C8B-B14F-4D97-AF65-F5344CB8AC3E}">
        <p14:creationId xmlns:p14="http://schemas.microsoft.com/office/powerpoint/2010/main" val="2518152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B9F61-C6D2-4453-8B4D-FACA35FF7E6C}"/>
              </a:ext>
            </a:extLst>
          </p:cNvPr>
          <p:cNvSpPr>
            <a:spLocks noGrp="1"/>
          </p:cNvSpPr>
          <p:nvPr>
            <p:ph type="title"/>
          </p:nvPr>
        </p:nvSpPr>
        <p:spPr/>
        <p:txBody>
          <a:bodyPr/>
          <a:lstStyle/>
          <a:p>
            <a:pPr algn="ctr"/>
            <a:r>
              <a:rPr lang="en-US" sz="3600" dirty="0" smtClean="0">
                <a:solidFill>
                  <a:srgbClr val="EAE5EB"/>
                </a:solidFill>
              </a:rPr>
              <a:t>Results &amp; Discussion</a:t>
            </a:r>
            <a:endParaRPr lang="en-US" sz="3600" dirty="0"/>
          </a:p>
        </p:txBody>
      </p:sp>
      <p:sp>
        <p:nvSpPr>
          <p:cNvPr id="3" name="Content Placeholder 2">
            <a:extLst>
              <a:ext uri="{FF2B5EF4-FFF2-40B4-BE49-F238E27FC236}">
                <a16:creationId xmlns:a16="http://schemas.microsoft.com/office/drawing/2014/main" xmlns="" id="{457723E7-DEE6-4184-9A0E-D7E73356E5F1}"/>
              </a:ext>
            </a:extLst>
          </p:cNvPr>
          <p:cNvSpPr>
            <a:spLocks noGrp="1"/>
          </p:cNvSpPr>
          <p:nvPr>
            <p:ph idx="1"/>
          </p:nvPr>
        </p:nvSpPr>
        <p:spPr>
          <a:xfrm>
            <a:off x="-249382" y="1461791"/>
            <a:ext cx="12783127" cy="4195481"/>
          </a:xfrm>
        </p:spPr>
        <p:txBody>
          <a:bodyPr>
            <a:normAutofit/>
          </a:bodyPr>
          <a:lstStyle/>
          <a:p>
            <a:pPr marL="914400" lvl="2" indent="0">
              <a:lnSpc>
                <a:spcPct val="107000"/>
              </a:lnSpc>
              <a:spcBef>
                <a:spcPts val="1200"/>
              </a:spcBef>
              <a:buClr>
                <a:srgbClr val="92278F"/>
              </a:buClr>
              <a:buNone/>
            </a:pPr>
            <a:r>
              <a:rPr lang="en-US" sz="2800" dirty="0" smtClean="0">
                <a:ea typeface="Calibri" panose="020F0502020204030204" pitchFamily="34" charset="0"/>
                <a:cs typeface="Times New Roman" panose="02020603050405020304" pitchFamily="18" charset="0"/>
              </a:rPr>
              <a:t>BLA Ppid upregulation rescues extinction and dampens fear cell activity</a:t>
            </a:r>
            <a:endPar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20E8C849-3D74-4542-9D37-2F91871BAF7C}" type="slidenum">
              <a:rPr lang="en-US" smtClean="0"/>
              <a:t>35</a:t>
            </a:fld>
            <a:endParaRPr lang="en-US"/>
          </a:p>
        </p:txBody>
      </p:sp>
      <p:pic>
        <p:nvPicPr>
          <p:cNvPr id="23554" name="Picture 2" descr="Fig. 4"/>
          <p:cNvPicPr>
            <a:picLocks noChangeAspect="1" noChangeArrowheads="1"/>
          </p:cNvPicPr>
          <p:nvPr/>
        </p:nvPicPr>
        <p:blipFill rotWithShape="1">
          <a:blip r:embed="rId2">
            <a:extLst>
              <a:ext uri="{28A0092B-C50C-407E-A947-70E740481C1C}">
                <a14:useLocalDpi xmlns:a14="http://schemas.microsoft.com/office/drawing/2010/main" val="0"/>
              </a:ext>
            </a:extLst>
          </a:blip>
          <a:srcRect t="22751" b="51269"/>
          <a:stretch/>
        </p:blipFill>
        <p:spPr bwMode="auto">
          <a:xfrm>
            <a:off x="913966" y="2461482"/>
            <a:ext cx="8412480" cy="2048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3495" y="4739041"/>
            <a:ext cx="11057372" cy="1938992"/>
          </a:xfrm>
          <a:prstGeom prst="rect">
            <a:avLst/>
          </a:prstGeom>
          <a:noFill/>
        </p:spPr>
        <p:txBody>
          <a:bodyPr wrap="square" rtlCol="0">
            <a:spAutoFit/>
          </a:bodyPr>
          <a:lstStyle/>
          <a:p>
            <a:pPr marL="285750" indent="-285750">
              <a:buFontTx/>
              <a:buChar char="-"/>
            </a:pPr>
            <a:r>
              <a:rPr lang="en-US" sz="2400" dirty="0" smtClean="0"/>
              <a:t>Viral groups did not differ in baseline BLA neuronal firing rate</a:t>
            </a:r>
          </a:p>
          <a:p>
            <a:pPr marL="1200150" lvl="2" indent="-285750">
              <a:buFontTx/>
              <a:buChar char="-"/>
            </a:pPr>
            <a:r>
              <a:rPr lang="en-US" sz="2400" dirty="0" smtClean="0"/>
              <a:t>During extinction retrieval, a subpopulation of cells exhibited changes in firing rate that peaked with 50 </a:t>
            </a:r>
            <a:r>
              <a:rPr lang="en-US" sz="2400" dirty="0" err="1" smtClean="0"/>
              <a:t>ms</a:t>
            </a:r>
            <a:r>
              <a:rPr lang="en-US" sz="2400" dirty="0" smtClean="0"/>
              <a:t> of CS presentation</a:t>
            </a:r>
          </a:p>
          <a:p>
            <a:pPr marL="285750" indent="-285750">
              <a:buFontTx/>
              <a:buChar char="-"/>
            </a:pPr>
            <a:r>
              <a:rPr lang="en-US" sz="2400" dirty="0" smtClean="0"/>
              <a:t>CS-related neuronal firing in S1 mice was blunted during extinction retrieval</a:t>
            </a:r>
            <a:endParaRPr lang="en-US" sz="2400" dirty="0"/>
          </a:p>
        </p:txBody>
      </p:sp>
    </p:spTree>
    <p:extLst>
      <p:ext uri="{BB962C8B-B14F-4D97-AF65-F5344CB8AC3E}">
        <p14:creationId xmlns:p14="http://schemas.microsoft.com/office/powerpoint/2010/main" val="2905709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AFF6A1-42A7-433E-B772-63BC228DDB37}"/>
              </a:ext>
            </a:extLst>
          </p:cNvPr>
          <p:cNvSpPr>
            <a:spLocks noGrp="1"/>
          </p:cNvSpPr>
          <p:nvPr>
            <p:ph type="title"/>
          </p:nvPr>
        </p:nvSpPr>
        <p:spPr>
          <a:xfrm>
            <a:off x="529378" y="37265"/>
            <a:ext cx="10242261" cy="997726"/>
          </a:xfrm>
        </p:spPr>
        <p:txBody>
          <a:bodyPr/>
          <a:lstStyle/>
          <a:p>
            <a:pPr algn="ctr"/>
            <a:r>
              <a:rPr lang="en-US" sz="4000" dirty="0" smtClean="0">
                <a:solidFill>
                  <a:srgbClr val="EAE5EB"/>
                </a:solidFill>
              </a:rPr>
              <a:t>Results &amp; Discussion</a:t>
            </a:r>
            <a:endParaRPr lang="en-US" sz="4000" dirty="0"/>
          </a:p>
        </p:txBody>
      </p:sp>
      <p:sp>
        <p:nvSpPr>
          <p:cNvPr id="3" name="Content Placeholder 2"/>
          <p:cNvSpPr>
            <a:spLocks noGrp="1"/>
          </p:cNvSpPr>
          <p:nvPr>
            <p:ph idx="1"/>
          </p:nvPr>
        </p:nvSpPr>
        <p:spPr>
          <a:xfrm>
            <a:off x="-569159" y="937142"/>
            <a:ext cx="8946541" cy="4195481"/>
          </a:xfrm>
        </p:spPr>
        <p:txBody>
          <a:bodyPr/>
          <a:lstStyle/>
          <a:p>
            <a:pPr marL="914400" lvl="2" indent="0">
              <a:lnSpc>
                <a:spcPct val="107000"/>
              </a:lnSpc>
              <a:spcBef>
                <a:spcPts val="1200"/>
              </a:spcBef>
              <a:buClr>
                <a:srgbClr val="92278F"/>
              </a:buClr>
              <a:buNone/>
            </a:pPr>
            <a:r>
              <a:rPr lang="en-US" sz="2400" dirty="0" smtClean="0">
                <a:ea typeface="Times New Roman" panose="02020603050405020304" pitchFamily="18" charset="0"/>
                <a:cs typeface="Times New Roman" panose="02020603050405020304" pitchFamily="18" charset="0"/>
              </a:rPr>
              <a:t>Ppid is anatomically and functionally coupled to GR</a:t>
            </a:r>
            <a:endParaRPr lang="en-US" sz="2400" dirty="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20E8C849-3D74-4542-9D37-2F91871BAF7C}" type="slidenum">
              <a:rPr lang="en-US" smtClean="0"/>
              <a:t>36</a:t>
            </a:fld>
            <a:endParaRPr lang="en-US"/>
          </a:p>
        </p:txBody>
      </p:sp>
      <p:pic>
        <p:nvPicPr>
          <p:cNvPr id="24578" name="Picture 2" descr="Fig. 4"/>
          <p:cNvPicPr>
            <a:picLocks noChangeAspect="1" noChangeArrowheads="1"/>
          </p:cNvPicPr>
          <p:nvPr/>
        </p:nvPicPr>
        <p:blipFill rotWithShape="1">
          <a:blip r:embed="rId2">
            <a:extLst>
              <a:ext uri="{28A0092B-C50C-407E-A947-70E740481C1C}">
                <a14:useLocalDpi xmlns:a14="http://schemas.microsoft.com/office/drawing/2010/main" val="0"/>
              </a:ext>
            </a:extLst>
          </a:blip>
          <a:srcRect t="48579"/>
          <a:stretch/>
        </p:blipFill>
        <p:spPr bwMode="auto">
          <a:xfrm>
            <a:off x="529378" y="1468580"/>
            <a:ext cx="7223760" cy="3481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341885" y="937142"/>
            <a:ext cx="3528291" cy="5940088"/>
          </a:xfrm>
          <a:prstGeom prst="rect">
            <a:avLst/>
          </a:prstGeom>
          <a:noFill/>
        </p:spPr>
        <p:txBody>
          <a:bodyPr wrap="square" rtlCol="0">
            <a:spAutoFit/>
          </a:bodyPr>
          <a:lstStyle/>
          <a:p>
            <a:pPr marL="285750" indent="-285750">
              <a:buFontTx/>
              <a:buChar char="-"/>
            </a:pPr>
            <a:r>
              <a:rPr lang="en-US" sz="2000" dirty="0" smtClean="0"/>
              <a:t>Ppid-stained neurons exhibited staining for GR</a:t>
            </a:r>
          </a:p>
          <a:p>
            <a:pPr marL="285750" indent="-285750">
              <a:buFontTx/>
              <a:buChar char="-"/>
            </a:pPr>
            <a:r>
              <a:rPr lang="en-US" sz="2000" dirty="0" smtClean="0"/>
              <a:t>The two protein products co-precipitated in tissue obtained from the BLA</a:t>
            </a:r>
          </a:p>
          <a:p>
            <a:pPr marL="285750" indent="-285750">
              <a:buFontTx/>
              <a:buChar char="-"/>
            </a:pPr>
            <a:r>
              <a:rPr lang="en-US" sz="2000" dirty="0" smtClean="0"/>
              <a:t>GR gene expression in the BLA of S1 mice was lower than B6 mice</a:t>
            </a:r>
          </a:p>
          <a:p>
            <a:pPr marL="285750" indent="-285750">
              <a:buFontTx/>
              <a:buChar char="-"/>
            </a:pPr>
            <a:r>
              <a:rPr lang="en-US" sz="2000" dirty="0" smtClean="0"/>
              <a:t>Administering of GR agonist, dexamethasone, reduced freezing on drug-free extinction retrieval</a:t>
            </a:r>
          </a:p>
          <a:p>
            <a:pPr marL="285750" indent="-285750">
              <a:buFontTx/>
              <a:buChar char="-"/>
            </a:pPr>
            <a:r>
              <a:rPr lang="en-US" sz="2000" dirty="0" smtClean="0"/>
              <a:t>Overexpression of Ppid in the BLA led to an increase in GR gene expression in S1 mice </a:t>
            </a:r>
            <a:endParaRPr lang="en-US" sz="2000" dirty="0"/>
          </a:p>
        </p:txBody>
      </p:sp>
    </p:spTree>
    <p:extLst>
      <p:ext uri="{BB962C8B-B14F-4D97-AF65-F5344CB8AC3E}">
        <p14:creationId xmlns:p14="http://schemas.microsoft.com/office/powerpoint/2010/main" val="2102347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E021E-1845-45D5-A82B-025B277BD8A7}"/>
              </a:ext>
            </a:extLst>
          </p:cNvPr>
          <p:cNvSpPr>
            <a:spLocks noGrp="1"/>
          </p:cNvSpPr>
          <p:nvPr>
            <p:ph type="title"/>
          </p:nvPr>
        </p:nvSpPr>
        <p:spPr>
          <a:xfrm>
            <a:off x="720002" y="148005"/>
            <a:ext cx="9404723" cy="1400530"/>
          </a:xfrm>
        </p:spPr>
        <p:txBody>
          <a:bodyPr/>
          <a:lstStyle/>
          <a:p>
            <a:pPr algn="ctr"/>
            <a:r>
              <a:rPr lang="en-US" sz="3600" dirty="0" smtClean="0">
                <a:solidFill>
                  <a:srgbClr val="EAE5EB"/>
                </a:solidFill>
              </a:rPr>
              <a:t>Conclusion</a:t>
            </a:r>
            <a:endParaRPr lang="en-US" sz="3600" dirty="0"/>
          </a:p>
        </p:txBody>
      </p:sp>
      <p:sp>
        <p:nvSpPr>
          <p:cNvPr id="4" name="Slide Number Placeholder 3"/>
          <p:cNvSpPr>
            <a:spLocks noGrp="1"/>
          </p:cNvSpPr>
          <p:nvPr>
            <p:ph type="sldNum" sz="quarter" idx="12"/>
          </p:nvPr>
        </p:nvSpPr>
        <p:spPr/>
        <p:txBody>
          <a:bodyPr/>
          <a:lstStyle/>
          <a:p>
            <a:fld id="{20E8C849-3D74-4542-9D37-2F91871BAF7C}" type="slidenum">
              <a:rPr lang="en-US" smtClean="0"/>
              <a:t>37</a:t>
            </a:fld>
            <a:endParaRPr lang="en-US"/>
          </a:p>
        </p:txBody>
      </p:sp>
      <p:sp>
        <p:nvSpPr>
          <p:cNvPr id="15" name="TextBox 14"/>
          <p:cNvSpPr txBox="1"/>
          <p:nvPr/>
        </p:nvSpPr>
        <p:spPr>
          <a:xfrm>
            <a:off x="1080655" y="1548535"/>
            <a:ext cx="9531927" cy="1815882"/>
          </a:xfrm>
          <a:prstGeom prst="rect">
            <a:avLst/>
          </a:prstGeom>
          <a:noFill/>
        </p:spPr>
        <p:txBody>
          <a:bodyPr wrap="square" rtlCol="0">
            <a:spAutoFit/>
          </a:bodyPr>
          <a:lstStyle/>
          <a:p>
            <a:pPr marL="285750" indent="-285750">
              <a:buFontTx/>
              <a:buChar char="-"/>
            </a:pPr>
            <a:r>
              <a:rPr lang="en-US" sz="2800" dirty="0" smtClean="0"/>
              <a:t>Ppid expressed in amygdala, GR-associated gene, plays a causal role in regulating extinction by modulating BLA neuronal encoding</a:t>
            </a:r>
          </a:p>
          <a:p>
            <a:pPr marL="285750" indent="-285750">
              <a:buFontTx/>
              <a:buChar char="-"/>
            </a:pPr>
            <a:r>
              <a:rPr lang="en-US" sz="2800" dirty="0" smtClean="0"/>
              <a:t>Ppid is a positive modulator of GR </a:t>
            </a:r>
            <a:endParaRPr lang="en-US" sz="2800" dirty="0"/>
          </a:p>
        </p:txBody>
      </p:sp>
    </p:spTree>
    <p:extLst>
      <p:ext uri="{BB962C8B-B14F-4D97-AF65-F5344CB8AC3E}">
        <p14:creationId xmlns:p14="http://schemas.microsoft.com/office/powerpoint/2010/main" val="112602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7F9D879-20A1-43E1-BE5D-8748BD7A39B5}"/>
              </a:ext>
            </a:extLst>
          </p:cNvPr>
          <p:cNvSpPr>
            <a:spLocks noGrp="1"/>
          </p:cNvSpPr>
          <p:nvPr>
            <p:ph idx="1"/>
          </p:nvPr>
        </p:nvSpPr>
        <p:spPr/>
        <p:txBody>
          <a:bodyPr>
            <a:normAutofit/>
          </a:bodyPr>
          <a:lstStyle/>
          <a:p>
            <a:pPr marL="0" lvl="0" indent="0">
              <a:buClr>
                <a:srgbClr val="92278F"/>
              </a:buClr>
              <a:buNone/>
            </a:pPr>
            <a:r>
              <a:rPr lang="en-US" sz="2800" dirty="0" smtClean="0"/>
              <a:t>1</a:t>
            </a:r>
            <a:r>
              <a:rPr lang="en-US" sz="4000" dirty="0" smtClean="0"/>
              <a:t>. </a:t>
            </a:r>
            <a:r>
              <a:rPr lang="en-US" sz="2800" dirty="0" smtClean="0"/>
              <a:t>Does in vivo stimulation of ventromedial prefrontal cortex (vmPFC)-amygdala facilitate extinction memory formation?</a:t>
            </a:r>
          </a:p>
          <a:p>
            <a:pPr marL="0" lvl="0" indent="0">
              <a:buClr>
                <a:srgbClr val="92278F"/>
              </a:buClr>
              <a:buNone/>
            </a:pPr>
            <a:r>
              <a:rPr lang="en-US" sz="2800" dirty="0" smtClean="0"/>
              <a:t>2. Does silencing the vmPFC-amygdala pathway impair extinction formation?</a:t>
            </a:r>
            <a:endParaRPr lang="en-US" sz="2800" dirty="0"/>
          </a:p>
          <a:p>
            <a:endParaRPr lang="en-US" sz="3200" dirty="0"/>
          </a:p>
        </p:txBody>
      </p:sp>
      <p:sp>
        <p:nvSpPr>
          <p:cNvPr id="4" name="Slide Number Placeholder 3"/>
          <p:cNvSpPr>
            <a:spLocks noGrp="1"/>
          </p:cNvSpPr>
          <p:nvPr>
            <p:ph type="sldNum" sz="quarter" idx="12"/>
          </p:nvPr>
        </p:nvSpPr>
        <p:spPr/>
        <p:txBody>
          <a:bodyPr/>
          <a:lstStyle/>
          <a:p>
            <a:fld id="{20E8C849-3D74-4542-9D37-2F91871BAF7C}" type="slidenum">
              <a:rPr lang="en-US" smtClean="0"/>
              <a:t>4</a:t>
            </a:fld>
            <a:endParaRPr lang="en-US"/>
          </a:p>
        </p:txBody>
      </p:sp>
    </p:spTree>
    <p:extLst>
      <p:ext uri="{BB962C8B-B14F-4D97-AF65-F5344CB8AC3E}">
        <p14:creationId xmlns:p14="http://schemas.microsoft.com/office/powerpoint/2010/main" val="208260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ABD1F-D1B4-4D71-A99B-E1117793258D}"/>
              </a:ext>
            </a:extLst>
          </p:cNvPr>
          <p:cNvSpPr>
            <a:spLocks noGrp="1"/>
          </p:cNvSpPr>
          <p:nvPr>
            <p:ph type="title"/>
          </p:nvPr>
        </p:nvSpPr>
        <p:spPr/>
        <p:txBody>
          <a:bodyPr/>
          <a:lstStyle/>
          <a:p>
            <a:pPr algn="ctr"/>
            <a:r>
              <a:rPr lang="en-US" sz="3600" dirty="0" smtClean="0"/>
              <a:t>Methods</a:t>
            </a:r>
            <a:endParaRPr lang="en-US" sz="3600" dirty="0"/>
          </a:p>
        </p:txBody>
      </p:sp>
      <p:sp>
        <p:nvSpPr>
          <p:cNvPr id="3" name="Content Placeholder 2">
            <a:extLst>
              <a:ext uri="{FF2B5EF4-FFF2-40B4-BE49-F238E27FC236}">
                <a16:creationId xmlns:a16="http://schemas.microsoft.com/office/drawing/2014/main" xmlns="" id="{07F9D879-20A1-43E1-BE5D-8748BD7A39B5}"/>
              </a:ext>
            </a:extLst>
          </p:cNvPr>
          <p:cNvSpPr>
            <a:spLocks noGrp="1"/>
          </p:cNvSpPr>
          <p:nvPr>
            <p:ph idx="1"/>
          </p:nvPr>
        </p:nvSpPr>
        <p:spPr>
          <a:xfrm>
            <a:off x="1001712" y="1152983"/>
            <a:ext cx="8946541" cy="5844173"/>
          </a:xfrm>
        </p:spPr>
        <p:txBody>
          <a:bodyPr>
            <a:normAutofit fontScale="77500" lnSpcReduction="20000"/>
          </a:bodyPr>
          <a:lstStyle/>
          <a:p>
            <a:pPr marL="0" lvl="0" indent="0">
              <a:buClr>
                <a:srgbClr val="92278F"/>
              </a:buClr>
              <a:buNone/>
            </a:pPr>
            <a:r>
              <a:rPr lang="en-US" sz="3400" dirty="0" smtClean="0"/>
              <a:t>- </a:t>
            </a:r>
            <a:r>
              <a:rPr lang="en-US" sz="3600" dirty="0" smtClean="0"/>
              <a:t>Subjects</a:t>
            </a:r>
          </a:p>
          <a:p>
            <a:pPr marL="0" lvl="0" indent="0">
              <a:buClr>
                <a:srgbClr val="92278F"/>
              </a:buClr>
              <a:buNone/>
            </a:pPr>
            <a:r>
              <a:rPr lang="en-US" sz="3600" dirty="0"/>
              <a:t>	</a:t>
            </a:r>
            <a:r>
              <a:rPr lang="en-US" sz="3600" dirty="0" smtClean="0"/>
              <a:t>-Male adult C57BL/6J mice</a:t>
            </a:r>
          </a:p>
          <a:p>
            <a:pPr marL="0" lvl="0" indent="0">
              <a:buClr>
                <a:srgbClr val="92278F"/>
              </a:buClr>
              <a:buNone/>
            </a:pPr>
            <a:r>
              <a:rPr lang="en-US" sz="3600" dirty="0"/>
              <a:t>	</a:t>
            </a:r>
            <a:r>
              <a:rPr lang="en-US" sz="3600" dirty="0" smtClean="0"/>
              <a:t>- Singly housed to maintain the integrity of intracranial implants</a:t>
            </a:r>
          </a:p>
          <a:p>
            <a:pPr marL="0" lvl="0" indent="0">
              <a:buClr>
                <a:srgbClr val="92278F"/>
              </a:buClr>
              <a:buNone/>
            </a:pPr>
            <a:r>
              <a:rPr lang="en-US" sz="3600" dirty="0"/>
              <a:t>	</a:t>
            </a:r>
            <a:r>
              <a:rPr lang="en-US" sz="3600" dirty="0" smtClean="0"/>
              <a:t>- Subjected to a 12-hour light/dark cycle</a:t>
            </a:r>
          </a:p>
          <a:p>
            <a:pPr marL="0" lvl="0" indent="0">
              <a:buClr>
                <a:srgbClr val="92278F"/>
              </a:buClr>
              <a:buNone/>
            </a:pPr>
            <a:r>
              <a:rPr lang="en-US" sz="3600" dirty="0"/>
              <a:t>	</a:t>
            </a:r>
            <a:r>
              <a:rPr lang="en-US" sz="3600" dirty="0" smtClean="0"/>
              <a:t>-Experimental procedures performed in accordance NIH guidelines</a:t>
            </a:r>
          </a:p>
          <a:p>
            <a:pPr marL="0" lvl="0" indent="0">
              <a:buClr>
                <a:srgbClr val="92278F"/>
              </a:buClr>
              <a:buNone/>
            </a:pPr>
            <a:r>
              <a:rPr lang="en-US" sz="3600" dirty="0" smtClean="0"/>
              <a:t>- Viral infusion and ferrule implantation </a:t>
            </a:r>
          </a:p>
          <a:p>
            <a:pPr marL="0" lvl="0" indent="0">
              <a:buClr>
                <a:srgbClr val="92278F"/>
              </a:buClr>
              <a:buNone/>
            </a:pPr>
            <a:r>
              <a:rPr lang="en-US" sz="3600" dirty="0" smtClean="0"/>
              <a:t>-  In vivo multielectrode array recordings </a:t>
            </a:r>
          </a:p>
          <a:p>
            <a:pPr marL="0" lvl="0" indent="0">
              <a:buClr>
                <a:srgbClr val="92278F"/>
              </a:buClr>
              <a:buNone/>
            </a:pPr>
            <a:r>
              <a:rPr lang="en-US" sz="3600" dirty="0" smtClean="0"/>
              <a:t>-  Ex vivo slice electrophysiology recordings</a:t>
            </a:r>
          </a:p>
          <a:p>
            <a:pPr marL="0" lvl="0" indent="0">
              <a:buClr>
                <a:srgbClr val="92278F"/>
              </a:buClr>
              <a:buNone/>
            </a:pPr>
            <a:r>
              <a:rPr lang="en-US" sz="3600" dirty="0" smtClean="0"/>
              <a:t>-  Behavioral testing</a:t>
            </a:r>
            <a:r>
              <a:rPr lang="en-US" sz="3600" dirty="0"/>
              <a:t>	</a:t>
            </a:r>
            <a:endParaRPr lang="en-US" sz="3600" dirty="0" smtClean="0"/>
          </a:p>
          <a:p>
            <a:pPr marL="0" lvl="0" indent="0">
              <a:buClr>
                <a:srgbClr val="92278F"/>
              </a:buClr>
              <a:buNone/>
            </a:pPr>
            <a:r>
              <a:rPr lang="en-US" sz="3600" dirty="0" smtClean="0"/>
              <a:t>-  Immediate-early gene mapping</a:t>
            </a:r>
          </a:p>
          <a:p>
            <a:pPr marL="0" lvl="0" indent="0">
              <a:buClr>
                <a:srgbClr val="92278F"/>
              </a:buClr>
              <a:buNone/>
            </a:pPr>
            <a:r>
              <a:rPr lang="en-US" sz="3600" dirty="0" smtClean="0"/>
              <a:t>-  Statistical analyses</a:t>
            </a:r>
            <a:endParaRPr lang="en-US" sz="3600" dirty="0"/>
          </a:p>
          <a:p>
            <a:endParaRPr lang="en-US" dirty="0"/>
          </a:p>
        </p:txBody>
      </p:sp>
      <p:sp>
        <p:nvSpPr>
          <p:cNvPr id="5" name="Slide Number Placeholder 4"/>
          <p:cNvSpPr>
            <a:spLocks noGrp="1"/>
          </p:cNvSpPr>
          <p:nvPr>
            <p:ph type="sldNum" sz="quarter" idx="12"/>
          </p:nvPr>
        </p:nvSpPr>
        <p:spPr/>
        <p:txBody>
          <a:bodyPr/>
          <a:lstStyle/>
          <a:p>
            <a:fld id="{20E8C849-3D74-4542-9D37-2F91871BAF7C}" type="slidenum">
              <a:rPr lang="en-US" smtClean="0"/>
              <a:t>5</a:t>
            </a:fld>
            <a:endParaRPr lang="en-US"/>
          </a:p>
        </p:txBody>
      </p:sp>
    </p:spTree>
    <p:extLst>
      <p:ext uri="{BB962C8B-B14F-4D97-AF65-F5344CB8AC3E}">
        <p14:creationId xmlns:p14="http://schemas.microsoft.com/office/powerpoint/2010/main" val="118168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ABD1F-D1B4-4D71-A99B-E1117793258D}"/>
              </a:ext>
            </a:extLst>
          </p:cNvPr>
          <p:cNvSpPr>
            <a:spLocks noGrp="1"/>
          </p:cNvSpPr>
          <p:nvPr>
            <p:ph type="title"/>
          </p:nvPr>
        </p:nvSpPr>
        <p:spPr/>
        <p:txBody>
          <a:bodyPr/>
          <a:lstStyle/>
          <a:p>
            <a:pPr algn="ctr"/>
            <a:r>
              <a:rPr lang="en-US" sz="3600" dirty="0" smtClean="0"/>
              <a:t>Results &amp; Discussion </a:t>
            </a:r>
            <a:endParaRPr lang="en-US" sz="3600" dirty="0"/>
          </a:p>
        </p:txBody>
      </p:sp>
      <p:sp>
        <p:nvSpPr>
          <p:cNvPr id="3" name="Content Placeholder 2">
            <a:extLst>
              <a:ext uri="{FF2B5EF4-FFF2-40B4-BE49-F238E27FC236}">
                <a16:creationId xmlns:a16="http://schemas.microsoft.com/office/drawing/2014/main" xmlns="" id="{07F9D879-20A1-43E1-BE5D-8748BD7A39B5}"/>
              </a:ext>
            </a:extLst>
          </p:cNvPr>
          <p:cNvSpPr>
            <a:spLocks noGrp="1"/>
          </p:cNvSpPr>
          <p:nvPr>
            <p:ph idx="1"/>
          </p:nvPr>
        </p:nvSpPr>
        <p:spPr>
          <a:xfrm>
            <a:off x="1104293" y="1526445"/>
            <a:ext cx="8946541" cy="4195481"/>
          </a:xfrm>
        </p:spPr>
        <p:txBody>
          <a:bodyPr>
            <a:normAutofit/>
          </a:bodyPr>
          <a:lstStyle/>
          <a:p>
            <a:pPr marL="0" lvl="0" indent="0">
              <a:buClr>
                <a:srgbClr val="92278F"/>
              </a:buClr>
              <a:buNone/>
            </a:pPr>
            <a:r>
              <a:rPr lang="en-US" sz="2800" dirty="0" smtClean="0"/>
              <a:t>Controlling the vmPFC-amygdala circuit</a:t>
            </a:r>
            <a:endParaRPr lang="en-US" sz="2800" dirty="0"/>
          </a:p>
        </p:txBody>
      </p:sp>
      <p:sp>
        <p:nvSpPr>
          <p:cNvPr id="4" name="Slide Number Placeholder 3"/>
          <p:cNvSpPr>
            <a:spLocks noGrp="1"/>
          </p:cNvSpPr>
          <p:nvPr>
            <p:ph type="sldNum" sz="quarter" idx="12"/>
          </p:nvPr>
        </p:nvSpPr>
        <p:spPr/>
        <p:txBody>
          <a:bodyPr/>
          <a:lstStyle/>
          <a:p>
            <a:fld id="{20E8C849-3D74-4542-9D37-2F91871BAF7C}" type="slidenum">
              <a:rPr lang="en-US" smtClean="0"/>
              <a:t>6</a:t>
            </a:fld>
            <a:endParaRPr lang="en-US"/>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8585" b="69718"/>
          <a:stretch/>
        </p:blipFill>
        <p:spPr bwMode="auto">
          <a:xfrm>
            <a:off x="2600605" y="2455718"/>
            <a:ext cx="5309117"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8415997" y="3140365"/>
            <a:ext cx="3269673" cy="2677656"/>
          </a:xfrm>
          <a:prstGeom prst="rect">
            <a:avLst/>
          </a:prstGeom>
          <a:noFill/>
        </p:spPr>
        <p:txBody>
          <a:bodyPr wrap="square" rtlCol="0">
            <a:spAutoFit/>
          </a:bodyPr>
          <a:lstStyle/>
          <a:p>
            <a:r>
              <a:rPr lang="en-US" dirty="0" smtClean="0"/>
              <a:t>- </a:t>
            </a:r>
            <a:r>
              <a:rPr lang="en-US" sz="2800" dirty="0" smtClean="0"/>
              <a:t>Shining blue light on ChR2-expressing vmPFC cells increased local neuronal firings</a:t>
            </a:r>
            <a:endParaRPr lang="en-US" sz="2800" dirty="0"/>
          </a:p>
        </p:txBody>
      </p:sp>
    </p:spTree>
    <p:extLst>
      <p:ext uri="{BB962C8B-B14F-4D97-AF65-F5344CB8AC3E}">
        <p14:creationId xmlns:p14="http://schemas.microsoft.com/office/powerpoint/2010/main" val="241422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ABD1F-D1B4-4D71-A99B-E1117793258D}"/>
              </a:ext>
            </a:extLst>
          </p:cNvPr>
          <p:cNvSpPr>
            <a:spLocks noGrp="1"/>
          </p:cNvSpPr>
          <p:nvPr>
            <p:ph type="title"/>
          </p:nvPr>
        </p:nvSpPr>
        <p:spPr/>
        <p:txBody>
          <a:bodyPr/>
          <a:lstStyle/>
          <a:p>
            <a:pPr algn="ctr"/>
            <a:r>
              <a:rPr lang="en-US" sz="3600" dirty="0">
                <a:solidFill>
                  <a:srgbClr val="EBEBEB"/>
                </a:solidFill>
              </a:rPr>
              <a:t>Results &amp; Discussion </a:t>
            </a:r>
            <a:endParaRPr lang="en-US" sz="3600" dirty="0"/>
          </a:p>
        </p:txBody>
      </p:sp>
      <p:sp>
        <p:nvSpPr>
          <p:cNvPr id="3" name="Content Placeholder 2">
            <a:extLst>
              <a:ext uri="{FF2B5EF4-FFF2-40B4-BE49-F238E27FC236}">
                <a16:creationId xmlns:a16="http://schemas.microsoft.com/office/drawing/2014/main" xmlns="" id="{07F9D879-20A1-43E1-BE5D-8748BD7A39B5}"/>
              </a:ext>
            </a:extLst>
          </p:cNvPr>
          <p:cNvSpPr>
            <a:spLocks noGrp="1"/>
          </p:cNvSpPr>
          <p:nvPr>
            <p:ph idx="1"/>
          </p:nvPr>
        </p:nvSpPr>
        <p:spPr>
          <a:xfrm>
            <a:off x="1255146" y="1753823"/>
            <a:ext cx="8946541" cy="4195481"/>
          </a:xfrm>
        </p:spPr>
        <p:txBody>
          <a:bodyPr>
            <a:normAutofit/>
          </a:bodyPr>
          <a:lstStyle/>
          <a:p>
            <a:pPr marL="0" lvl="0" indent="0">
              <a:buClr>
                <a:srgbClr val="92278F"/>
              </a:buClr>
              <a:buNone/>
            </a:pPr>
            <a:r>
              <a:rPr lang="en-US" sz="2800" dirty="0"/>
              <a:t>Controlling the vmPFC-amygdala circuit</a:t>
            </a:r>
          </a:p>
          <a:p>
            <a:pPr marL="0" indent="0">
              <a:buNone/>
            </a:pPr>
            <a:endParaRPr lang="en-US" dirty="0"/>
          </a:p>
        </p:txBody>
      </p:sp>
      <p:sp>
        <p:nvSpPr>
          <p:cNvPr id="4" name="Slide Number Placeholder 3"/>
          <p:cNvSpPr>
            <a:spLocks noGrp="1"/>
          </p:cNvSpPr>
          <p:nvPr>
            <p:ph type="sldNum" sz="quarter" idx="12"/>
          </p:nvPr>
        </p:nvSpPr>
        <p:spPr/>
        <p:txBody>
          <a:bodyPr/>
          <a:lstStyle/>
          <a:p>
            <a:fld id="{20E8C849-3D74-4542-9D37-2F91871BAF7C}" type="slidenum">
              <a:rPr lang="en-US" smtClean="0"/>
              <a:t>7</a:t>
            </a:fld>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970" b="69718"/>
          <a:stretch/>
        </p:blipFill>
        <p:spPr bwMode="auto">
          <a:xfrm>
            <a:off x="2675802" y="2742044"/>
            <a:ext cx="4870857" cy="3017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8266545" y="3851564"/>
            <a:ext cx="3620655" cy="2246769"/>
          </a:xfrm>
          <a:prstGeom prst="rect">
            <a:avLst/>
          </a:prstGeom>
          <a:noFill/>
        </p:spPr>
        <p:txBody>
          <a:bodyPr wrap="square" rtlCol="0">
            <a:spAutoFit/>
          </a:bodyPr>
          <a:lstStyle/>
          <a:p>
            <a:r>
              <a:rPr lang="en-US" dirty="0" smtClean="0"/>
              <a:t>- </a:t>
            </a:r>
            <a:r>
              <a:rPr lang="en-US" sz="2800" dirty="0" smtClean="0"/>
              <a:t>Shining green light on </a:t>
            </a:r>
            <a:r>
              <a:rPr lang="en-US" sz="2800" dirty="0" err="1" smtClean="0"/>
              <a:t>ArchT</a:t>
            </a:r>
            <a:r>
              <a:rPr lang="en-US" sz="2800" dirty="0" smtClean="0"/>
              <a:t>-expressing vmPFC cells inhibited local neuronal firing </a:t>
            </a:r>
            <a:endParaRPr lang="en-US" dirty="0"/>
          </a:p>
        </p:txBody>
      </p:sp>
    </p:spTree>
    <p:extLst>
      <p:ext uri="{BB962C8B-B14F-4D97-AF65-F5344CB8AC3E}">
        <p14:creationId xmlns:p14="http://schemas.microsoft.com/office/powerpoint/2010/main" val="311905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ABD1F-D1B4-4D71-A99B-E1117793258D}"/>
              </a:ext>
            </a:extLst>
          </p:cNvPr>
          <p:cNvSpPr>
            <a:spLocks noGrp="1"/>
          </p:cNvSpPr>
          <p:nvPr>
            <p:ph type="title"/>
          </p:nvPr>
        </p:nvSpPr>
        <p:spPr/>
        <p:txBody>
          <a:bodyPr/>
          <a:lstStyle/>
          <a:p>
            <a:pPr algn="ctr"/>
            <a:r>
              <a:rPr lang="en-US" sz="3600" dirty="0">
                <a:solidFill>
                  <a:srgbClr val="EBEBEB"/>
                </a:solidFill>
              </a:rPr>
              <a:t>Results &amp; Discussion </a:t>
            </a:r>
            <a:endParaRPr lang="en-US" sz="3600" dirty="0"/>
          </a:p>
        </p:txBody>
      </p:sp>
      <p:sp>
        <p:nvSpPr>
          <p:cNvPr id="3" name="Content Placeholder 2">
            <a:extLst>
              <a:ext uri="{FF2B5EF4-FFF2-40B4-BE49-F238E27FC236}">
                <a16:creationId xmlns:a16="http://schemas.microsoft.com/office/drawing/2014/main" xmlns="" id="{07F9D879-20A1-43E1-BE5D-8748BD7A39B5}"/>
              </a:ext>
            </a:extLst>
          </p:cNvPr>
          <p:cNvSpPr>
            <a:spLocks noGrp="1"/>
          </p:cNvSpPr>
          <p:nvPr>
            <p:ph idx="1"/>
          </p:nvPr>
        </p:nvSpPr>
        <p:spPr>
          <a:xfrm>
            <a:off x="1254268" y="1526445"/>
            <a:ext cx="8946541" cy="4195481"/>
          </a:xfrm>
        </p:spPr>
        <p:txBody>
          <a:bodyPr>
            <a:normAutofit/>
          </a:bodyPr>
          <a:lstStyle/>
          <a:p>
            <a:pPr marL="0" indent="0">
              <a:buNone/>
            </a:pPr>
            <a:r>
              <a:rPr lang="en-US" sz="2800" dirty="0" smtClean="0"/>
              <a:t>Effects of optogenetic manipulation of vmPFC inputs to the amygdala</a:t>
            </a:r>
            <a:endParaRPr lang="en-US" sz="2800" dirty="0"/>
          </a:p>
        </p:txBody>
      </p:sp>
      <p:sp>
        <p:nvSpPr>
          <p:cNvPr id="4" name="Slide Number Placeholder 3"/>
          <p:cNvSpPr>
            <a:spLocks noGrp="1"/>
          </p:cNvSpPr>
          <p:nvPr>
            <p:ph type="sldNum" sz="quarter" idx="12"/>
          </p:nvPr>
        </p:nvSpPr>
        <p:spPr/>
        <p:txBody>
          <a:bodyPr/>
          <a:lstStyle/>
          <a:p>
            <a:fld id="{20E8C849-3D74-4542-9D37-2F91871BAF7C}" type="slidenum">
              <a:rPr lang="en-US" smtClean="0"/>
              <a:t>8</a:t>
            </a:fld>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0281" r="35572" b="37229"/>
          <a:stretch/>
        </p:blipFill>
        <p:spPr bwMode="auto">
          <a:xfrm>
            <a:off x="1630796" y="2703791"/>
            <a:ext cx="5303520" cy="27373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7084291" y="3411994"/>
            <a:ext cx="4839854" cy="2677656"/>
          </a:xfrm>
          <a:prstGeom prst="rect">
            <a:avLst/>
          </a:prstGeom>
          <a:noFill/>
        </p:spPr>
        <p:txBody>
          <a:bodyPr wrap="square" rtlCol="0">
            <a:spAutoFit/>
          </a:bodyPr>
          <a:lstStyle/>
          <a:p>
            <a:pPr marL="285750" indent="-285750">
              <a:buFontTx/>
              <a:buChar char="-"/>
            </a:pPr>
            <a:r>
              <a:rPr lang="en-US" sz="2800" dirty="0" smtClean="0"/>
              <a:t>Blue light shone on the axons of ChR2-expressing vmPFC cells in BLA generated large EPSCs</a:t>
            </a:r>
          </a:p>
          <a:p>
            <a:r>
              <a:rPr lang="en-US" sz="2800" dirty="0"/>
              <a:t>	</a:t>
            </a:r>
            <a:r>
              <a:rPr lang="en-US" sz="2800" dirty="0" smtClean="0"/>
              <a:t>- light intensity-dependent manner</a:t>
            </a:r>
            <a:endParaRPr lang="en-US" sz="2800" dirty="0"/>
          </a:p>
        </p:txBody>
      </p:sp>
    </p:spTree>
    <p:extLst>
      <p:ext uri="{BB962C8B-B14F-4D97-AF65-F5344CB8AC3E}">
        <p14:creationId xmlns:p14="http://schemas.microsoft.com/office/powerpoint/2010/main" val="186313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0E7A0-CCCF-4BFF-934F-14080AB1BE13}"/>
              </a:ext>
            </a:extLst>
          </p:cNvPr>
          <p:cNvSpPr>
            <a:spLocks noGrp="1"/>
          </p:cNvSpPr>
          <p:nvPr>
            <p:ph type="title"/>
          </p:nvPr>
        </p:nvSpPr>
        <p:spPr/>
        <p:txBody>
          <a:bodyPr/>
          <a:lstStyle/>
          <a:p>
            <a:pPr algn="ctr"/>
            <a:r>
              <a:rPr lang="en-US" sz="3600" dirty="0">
                <a:solidFill>
                  <a:srgbClr val="EBEBEB"/>
                </a:solidFill>
              </a:rPr>
              <a:t>Results &amp; Discussion </a:t>
            </a:r>
            <a:endParaRPr lang="en-US" sz="3600" dirty="0"/>
          </a:p>
        </p:txBody>
      </p:sp>
      <p:sp>
        <p:nvSpPr>
          <p:cNvPr id="3" name="Content Placeholder 2">
            <a:extLst>
              <a:ext uri="{FF2B5EF4-FFF2-40B4-BE49-F238E27FC236}">
                <a16:creationId xmlns:a16="http://schemas.microsoft.com/office/drawing/2014/main" xmlns="" id="{752024FD-9BCE-4437-9A34-D2F67B6195C3}"/>
              </a:ext>
            </a:extLst>
          </p:cNvPr>
          <p:cNvSpPr>
            <a:spLocks noGrp="1"/>
          </p:cNvSpPr>
          <p:nvPr>
            <p:ph idx="1"/>
          </p:nvPr>
        </p:nvSpPr>
        <p:spPr>
          <a:xfrm>
            <a:off x="1204911" y="1291893"/>
            <a:ext cx="10155815" cy="4195481"/>
          </a:xfrm>
        </p:spPr>
        <p:txBody>
          <a:bodyPr>
            <a:normAutofit/>
          </a:bodyPr>
          <a:lstStyle/>
          <a:p>
            <a:pPr marL="0" indent="0">
              <a:buNone/>
            </a:pPr>
            <a:r>
              <a:rPr lang="en-US" sz="2800" dirty="0"/>
              <a:t>Effects of optogenetic manipulation of vmPFC inputs to the </a:t>
            </a:r>
            <a:r>
              <a:rPr lang="en-US" sz="2800" dirty="0" smtClean="0"/>
              <a:t>amygdala</a:t>
            </a:r>
          </a:p>
          <a:p>
            <a:pPr marL="0" indent="0">
              <a:buNone/>
            </a:pPr>
            <a:endParaRPr lang="en-US" sz="2800" dirty="0"/>
          </a:p>
          <a:p>
            <a:pPr marL="0" indent="0">
              <a:buNone/>
            </a:pPr>
            <a:endParaRPr lang="en-US" sz="2800" dirty="0">
              <a:solidFill>
                <a:srgbClr val="3E3D40"/>
              </a:solidFill>
              <a:latin typeface="Georgia" panose="02040502050405020303" pitchFamily="18" charset="0"/>
            </a:endParaRPr>
          </a:p>
        </p:txBody>
      </p:sp>
      <p:sp>
        <p:nvSpPr>
          <p:cNvPr id="6" name="Slide Number Placeholder 5"/>
          <p:cNvSpPr>
            <a:spLocks noGrp="1"/>
          </p:cNvSpPr>
          <p:nvPr>
            <p:ph type="sldNum" sz="quarter" idx="12"/>
          </p:nvPr>
        </p:nvSpPr>
        <p:spPr/>
        <p:txBody>
          <a:bodyPr/>
          <a:lstStyle/>
          <a:p>
            <a:fld id="{20E8C849-3D74-4542-9D37-2F91871BAF7C}" type="slidenum">
              <a:rPr lang="en-US" smtClean="0"/>
              <a:t>9</a:t>
            </a:fld>
            <a:endParaRPr lang="en-US"/>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536" t="31694" b="38641"/>
          <a:stretch/>
        </p:blipFill>
        <p:spPr bwMode="auto">
          <a:xfrm>
            <a:off x="1974979" y="2621078"/>
            <a:ext cx="4206240" cy="33201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7113757" y="2333685"/>
            <a:ext cx="4160109" cy="4524315"/>
          </a:xfrm>
          <a:prstGeom prst="rect">
            <a:avLst/>
          </a:prstGeom>
          <a:noFill/>
        </p:spPr>
        <p:txBody>
          <a:bodyPr wrap="square" rtlCol="0">
            <a:spAutoFit/>
          </a:bodyPr>
          <a:lstStyle/>
          <a:p>
            <a:pPr marL="285750" indent="-285750">
              <a:buFontTx/>
              <a:buChar char="-"/>
            </a:pPr>
            <a:r>
              <a:rPr lang="en-US" sz="2400" dirty="0" smtClean="0"/>
              <a:t>Light-evoked currents at the pyramidal neurons were blocked by AMPA receptor antagonist, CNQX</a:t>
            </a:r>
          </a:p>
          <a:p>
            <a:r>
              <a:rPr lang="en-US" sz="2400" dirty="0"/>
              <a:t>	</a:t>
            </a:r>
            <a:r>
              <a:rPr lang="en-US" sz="2400" dirty="0" smtClean="0"/>
              <a:t>- indicates that vmPFC –amygdala transmission was glutamatergic in nature</a:t>
            </a:r>
          </a:p>
          <a:p>
            <a:r>
              <a:rPr lang="en-US" sz="2400" dirty="0" smtClean="0"/>
              <a:t>- BLA is a major physiological target of vmPFC</a:t>
            </a:r>
          </a:p>
        </p:txBody>
      </p:sp>
    </p:spTree>
    <p:extLst>
      <p:ext uri="{BB962C8B-B14F-4D97-AF65-F5344CB8AC3E}">
        <p14:creationId xmlns:p14="http://schemas.microsoft.com/office/powerpoint/2010/main" val="1188332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3291</TotalTime>
  <Words>1261</Words>
  <Application>Microsoft Office PowerPoint</Application>
  <PresentationFormat>Custom</PresentationFormat>
  <Paragraphs>205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Ion</vt:lpstr>
      <vt:lpstr>Novel Gene Regulating Amygdala-Mediated Fear Extinction</vt:lpstr>
      <vt:lpstr>Introduction</vt:lpstr>
      <vt:lpstr>PowerPoint Presentation</vt:lpstr>
      <vt:lpstr>PowerPoint Presentation</vt:lpstr>
      <vt:lpstr>Methods</vt:lpstr>
      <vt:lpstr>Results &amp; Discussion </vt:lpstr>
      <vt:lpstr>Results &amp; Discussion </vt:lpstr>
      <vt:lpstr>Results &amp; Discussion </vt:lpstr>
      <vt:lpstr>Results &amp; Discussion </vt:lpstr>
      <vt:lpstr>Results &amp; Discussion </vt:lpstr>
      <vt:lpstr>Results &amp; Discussion </vt:lpstr>
      <vt:lpstr>PowerPoint Presentation</vt:lpstr>
      <vt:lpstr>PowerPoint Presentation</vt:lpstr>
      <vt:lpstr>Results &amp; Discussion </vt:lpstr>
      <vt:lpstr>Results &amp; Discussion </vt:lpstr>
      <vt:lpstr>Conclusion</vt:lpstr>
      <vt:lpstr>PowerPoint Presentation</vt:lpstr>
      <vt:lpstr>PowerPoint Presentation</vt:lpstr>
      <vt:lpstr>Results &amp; Discussion </vt:lpstr>
      <vt:lpstr>PowerPoint Presentation</vt:lpstr>
      <vt:lpstr>PowerPoint Presentation</vt:lpstr>
      <vt:lpstr>Conclusion</vt:lpstr>
      <vt:lpstr>PowerPoint Presentation</vt:lpstr>
      <vt:lpstr>PowerPoint Presentation</vt:lpstr>
      <vt:lpstr>Methods</vt:lpstr>
      <vt:lpstr>Results &amp; Discussion</vt:lpstr>
      <vt:lpstr>Results &amp; Discussion</vt:lpstr>
      <vt:lpstr>Results &amp; Discussion </vt:lpstr>
      <vt:lpstr>Results &amp; Discussion </vt:lpstr>
      <vt:lpstr>PowerPoint Presentation</vt:lpstr>
      <vt:lpstr>PowerPoint Presentation</vt:lpstr>
      <vt:lpstr>Results &amp; Discussion</vt:lpstr>
      <vt:lpstr>Results &amp; Discussion</vt:lpstr>
      <vt:lpstr>Results &amp; Discussion</vt:lpstr>
      <vt:lpstr>Results &amp; Discussion</vt:lpstr>
      <vt:lpstr>Results &amp; Discussion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Gq-signaling in BNST induces anxiety-like behavior</dc:title>
  <dc:creator>Benard Onserio</dc:creator>
  <cp:lastModifiedBy>Cliff H Summers</cp:lastModifiedBy>
  <cp:revision>170</cp:revision>
  <dcterms:created xsi:type="dcterms:W3CDTF">2018-04-04T01:24:46Z</dcterms:created>
  <dcterms:modified xsi:type="dcterms:W3CDTF">2018-09-21T18:10:36Z</dcterms:modified>
</cp:coreProperties>
</file>